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2" r:id="rId3"/>
    <p:sldId id="264" r:id="rId4"/>
    <p:sldId id="257" r:id="rId5"/>
    <p:sldId id="266" r:id="rId6"/>
    <p:sldId id="281" r:id="rId7"/>
    <p:sldId id="274" r:id="rId8"/>
    <p:sldId id="282" r:id="rId9"/>
    <p:sldId id="276" r:id="rId10"/>
    <p:sldId id="283" r:id="rId11"/>
    <p:sldId id="284" r:id="rId12"/>
    <p:sldId id="261" r:id="rId13"/>
    <p:sldId id="268" r:id="rId14"/>
    <p:sldId id="267" r:id="rId15"/>
    <p:sldId id="277" r:id="rId16"/>
    <p:sldId id="279" r:id="rId17"/>
  </p:sldIdLst>
  <p:sldSz cx="12192000" cy="6858000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613" autoAdjust="0"/>
    <p:restoredTop sz="94660"/>
  </p:normalViewPr>
  <p:slideViewPr>
    <p:cSldViewPr snapToGrid="0">
      <p:cViewPr varScale="1">
        <p:scale>
          <a:sx n="118" d="100"/>
          <a:sy n="118" d="100"/>
        </p:scale>
        <p:origin x="102" y="1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Formatvorlage des Untertitelmasters durch Klicken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263039-6564-48DA-8741-BB8DF8EB2B02}" type="datetimeFigureOut">
              <a:rPr lang="de-DE" smtClean="0"/>
              <a:t>15.03.2024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E0757A-15F8-4516-9950-93820D711A72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3610296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263039-6564-48DA-8741-BB8DF8EB2B02}" type="datetimeFigureOut">
              <a:rPr lang="de-DE" smtClean="0"/>
              <a:t>15.03.2024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E0757A-15F8-4516-9950-93820D711A72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1491224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263039-6564-48DA-8741-BB8DF8EB2B02}" type="datetimeFigureOut">
              <a:rPr lang="de-DE" smtClean="0"/>
              <a:t>15.03.2024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E0757A-15F8-4516-9950-93820D711A72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7421276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263039-6564-48DA-8741-BB8DF8EB2B02}" type="datetimeFigureOut">
              <a:rPr lang="de-DE" smtClean="0"/>
              <a:t>15.03.2024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E0757A-15F8-4516-9950-93820D711A72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8693333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263039-6564-48DA-8741-BB8DF8EB2B02}" type="datetimeFigureOut">
              <a:rPr lang="de-DE" smtClean="0"/>
              <a:t>15.03.2024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E0757A-15F8-4516-9950-93820D711A72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4980066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263039-6564-48DA-8741-BB8DF8EB2B02}" type="datetimeFigureOut">
              <a:rPr lang="de-DE" smtClean="0"/>
              <a:t>15.03.2024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E0757A-15F8-4516-9950-93820D711A72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6181508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263039-6564-48DA-8741-BB8DF8EB2B02}" type="datetimeFigureOut">
              <a:rPr lang="de-DE" smtClean="0"/>
              <a:t>15.03.2024</a:t>
            </a:fld>
            <a:endParaRPr lang="de-DE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E0757A-15F8-4516-9950-93820D711A72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6710156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263039-6564-48DA-8741-BB8DF8EB2B02}" type="datetimeFigureOut">
              <a:rPr lang="de-DE" smtClean="0"/>
              <a:t>15.03.2024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E0757A-15F8-4516-9950-93820D711A72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00673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263039-6564-48DA-8741-BB8DF8EB2B02}" type="datetimeFigureOut">
              <a:rPr lang="de-DE" smtClean="0"/>
              <a:t>15.03.2024</a:t>
            </a:fld>
            <a:endParaRPr lang="de-DE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E0757A-15F8-4516-9950-93820D711A72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9735490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263039-6564-48DA-8741-BB8DF8EB2B02}" type="datetimeFigureOut">
              <a:rPr lang="de-DE" smtClean="0"/>
              <a:t>15.03.2024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E0757A-15F8-4516-9950-93820D711A72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9874921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263039-6564-48DA-8741-BB8DF8EB2B02}" type="datetimeFigureOut">
              <a:rPr lang="de-DE" smtClean="0"/>
              <a:t>15.03.2024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E0757A-15F8-4516-9950-93820D711A72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4194957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C263039-6564-48DA-8741-BB8DF8EB2B02}" type="datetimeFigureOut">
              <a:rPr lang="de-DE" smtClean="0"/>
              <a:t>15.03.2024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8E0757A-15F8-4516-9950-93820D711A72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7118259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2.jpg"/><Relationship Id="rId4" Type="http://schemas.openxmlformats.org/officeDocument/2006/relationships/image" Target="../media/image11.jp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13" Type="http://schemas.openxmlformats.org/officeDocument/2006/relationships/image" Target="../media/image21.png"/><Relationship Id="rId3" Type="http://schemas.openxmlformats.org/officeDocument/2006/relationships/image" Target="../media/image14.png"/><Relationship Id="rId7" Type="http://schemas.openxmlformats.org/officeDocument/2006/relationships/image" Target="../media/image13.png"/><Relationship Id="rId12" Type="http://schemas.openxmlformats.org/officeDocument/2006/relationships/image" Target="../media/image20.jpg"/><Relationship Id="rId2" Type="http://schemas.openxmlformats.org/officeDocument/2006/relationships/hyperlink" Target="mailto:info@elly-bk.de" TargetMode="External"/><Relationship Id="rId16" Type="http://schemas.openxmlformats.org/officeDocument/2006/relationships/image" Target="../media/image10.jpg"/><Relationship Id="rId1" Type="http://schemas.openxmlformats.org/officeDocument/2006/relationships/slideLayout" Target="../slideLayouts/slideLayout1.xml"/><Relationship Id="rId6" Type="http://schemas.openxmlformats.org/officeDocument/2006/relationships/hyperlink" Target="mailto:info@fjbk.de" TargetMode="External"/><Relationship Id="rId11" Type="http://schemas.openxmlformats.org/officeDocument/2006/relationships/image" Target="../media/image19.png"/><Relationship Id="rId5" Type="http://schemas.openxmlformats.org/officeDocument/2006/relationships/image" Target="../media/image15.jpeg"/><Relationship Id="rId15" Type="http://schemas.openxmlformats.org/officeDocument/2006/relationships/image" Target="../media/image23.png"/><Relationship Id="rId10" Type="http://schemas.openxmlformats.org/officeDocument/2006/relationships/image" Target="../media/image18.png"/><Relationship Id="rId4" Type="http://schemas.openxmlformats.org/officeDocument/2006/relationships/hyperlink" Target="mailto:bk.friedenstr@schule.duesseldorf.de" TargetMode="External"/><Relationship Id="rId9" Type="http://schemas.openxmlformats.org/officeDocument/2006/relationships/image" Target="../media/image17.png"/><Relationship Id="rId14" Type="http://schemas.openxmlformats.org/officeDocument/2006/relationships/image" Target="../media/image22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212785" y="2382489"/>
            <a:ext cx="11657162" cy="2641769"/>
          </a:xfrm>
        </p:spPr>
        <p:txBody>
          <a:bodyPr>
            <a:normAutofit fontScale="90000"/>
          </a:bodyPr>
          <a:lstStyle/>
          <a:p>
            <a:r>
              <a:rPr lang="de-DE" b="1" dirty="0"/>
              <a:t/>
            </a:r>
            <a:br>
              <a:rPr lang="de-DE" b="1" dirty="0"/>
            </a:br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Zentralstelle für Mentoring </a:t>
            </a:r>
            <a:b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RBZ Düsseldorf</a:t>
            </a:r>
          </a:p>
        </p:txBody>
      </p:sp>
      <p:pic>
        <p:nvPicPr>
          <p:cNvPr id="4" name="Grafik 4">
            <a:extLst>
              <a:ext uri="{FF2B5EF4-FFF2-40B4-BE49-F238E27FC236}">
                <a16:creationId xmlns:a16="http://schemas.microsoft.com/office/drawing/2014/main" id="{D5513586-5773-78FD-9F13-45291D23E904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4108"/>
          <a:stretch/>
        </p:blipFill>
        <p:spPr>
          <a:xfrm>
            <a:off x="9829790" y="123483"/>
            <a:ext cx="2362210" cy="906805"/>
          </a:xfrm>
          <a:prstGeom prst="rect">
            <a:avLst/>
          </a:prstGeom>
        </p:spPr>
      </p:pic>
      <p:sp>
        <p:nvSpPr>
          <p:cNvPr id="6" name="Rechteck 5"/>
          <p:cNvSpPr/>
          <p:nvPr/>
        </p:nvSpPr>
        <p:spPr>
          <a:xfrm>
            <a:off x="752472" y="383957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de-DE" b="1" dirty="0">
                <a:latin typeface="Arial" panose="020B0604020202020204" pitchFamily="34" charset="0"/>
                <a:cs typeface="Arial" panose="020B0604020202020204" pitchFamily="34" charset="0"/>
              </a:rPr>
              <a:t>Arbeitskreis 5</a:t>
            </a:r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e-DE" b="1" dirty="0">
                <a:latin typeface="Arial" panose="020B0604020202020204" pitchFamily="34" charset="0"/>
                <a:cs typeface="Arial" panose="020B0604020202020204" pitchFamily="34" charset="0"/>
              </a:rPr>
              <a:t>für Schüler*innen mit spezifischen Bedarfen 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50322606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01442" y="0"/>
            <a:ext cx="10515600" cy="1325563"/>
          </a:xfrm>
        </p:spPr>
        <p:txBody>
          <a:bodyPr>
            <a:normAutofit/>
          </a:bodyPr>
          <a:lstStyle/>
          <a:p>
            <a:r>
              <a:rPr lang="de-DE" sz="2000" b="1" dirty="0">
                <a:latin typeface="Arial" panose="020B0604020202020204" pitchFamily="34" charset="0"/>
                <a:cs typeface="Arial" panose="020B0604020202020204" pitchFamily="34" charset="0"/>
              </a:rPr>
              <a:t>Arbeitskreis 5</a:t>
            </a:r>
            <a:r>
              <a:rPr lang="de-DE" sz="2000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de-DE" sz="20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e-DE" sz="2000" b="1" dirty="0">
                <a:latin typeface="Arial" panose="020B0604020202020204" pitchFamily="34" charset="0"/>
                <a:cs typeface="Arial" panose="020B0604020202020204" pitchFamily="34" charset="0"/>
              </a:rPr>
              <a:t>für Schüler*innen mit spezifischen Bedarfen </a:t>
            </a:r>
            <a:endParaRPr lang="de-DE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501442" y="1325563"/>
            <a:ext cx="10876472" cy="5165925"/>
          </a:xfrm>
        </p:spPr>
        <p:txBody>
          <a:bodyPr>
            <a:normAutofit/>
          </a:bodyPr>
          <a:lstStyle/>
          <a:p>
            <a:pPr marL="0" lvl="0" indent="0">
              <a:buNone/>
            </a:pPr>
            <a:r>
              <a:rPr lang="de-DE" sz="2400" dirty="0">
                <a:solidFill>
                  <a:schemeClr val="accent2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Handlungsfeld 3 – Perspektiven schaffen </a:t>
            </a:r>
            <a:endParaRPr lang="de-DE" sz="2400" b="1" u="sng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0" indent="0">
              <a:lnSpc>
                <a:spcPct val="120000"/>
              </a:lnSpc>
              <a:spcBef>
                <a:spcPts val="1600"/>
              </a:spcBef>
              <a:spcAft>
                <a:spcPts val="1200"/>
              </a:spcAft>
              <a:buNone/>
            </a:pPr>
            <a:r>
              <a:rPr lang="de-DE" sz="2400" b="1" u="sng" dirty="0">
                <a:latin typeface="Arial" panose="020B0604020202020204" pitchFamily="34" charset="0"/>
                <a:cs typeface="Arial" panose="020B0604020202020204" pitchFamily="34" charset="0"/>
              </a:rPr>
              <a:t>Initiierung weiterer Angebote für Schüler*innen mit besonderen Bedarfen</a:t>
            </a:r>
            <a:endParaRPr lang="de-DE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de-DE" sz="2500" b="1" dirty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 Planung für das Schuljahr 24/25:</a:t>
            </a:r>
            <a:endParaRPr lang="de-DE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de-DE" sz="1800" dirty="0">
                <a:latin typeface="Arial" panose="020B0604020202020204" pitchFamily="34" charset="0"/>
                <a:cs typeface="Arial" panose="020B0604020202020204" pitchFamily="34" charset="0"/>
              </a:rPr>
              <a:t>2. Schüler*innen, die den </a:t>
            </a:r>
            <a:r>
              <a:rPr lang="de-DE" sz="1800" b="1" dirty="0">
                <a:latin typeface="Arial" panose="020B0604020202020204" pitchFamily="34" charset="0"/>
                <a:cs typeface="Arial" panose="020B0604020202020204" pitchFamily="34" charset="0"/>
              </a:rPr>
              <a:t>Mittleren Schulabschluss</a:t>
            </a:r>
            <a:r>
              <a:rPr lang="de-DE" sz="1800" dirty="0">
                <a:latin typeface="Arial" panose="020B0604020202020204" pitchFamily="34" charset="0"/>
                <a:cs typeface="Arial" panose="020B0604020202020204" pitchFamily="34" charset="0"/>
              </a:rPr>
              <a:t> anerkannt bekommen, aber noch die deutsche Sprache    </a:t>
            </a:r>
            <a:br>
              <a:rPr lang="de-DE" sz="18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e-DE" sz="1800" dirty="0">
                <a:latin typeface="Arial" panose="020B0604020202020204" pitchFamily="34" charset="0"/>
                <a:cs typeface="Arial" panose="020B0604020202020204" pitchFamily="34" charset="0"/>
              </a:rPr>
              <a:t>    erlernen müssen.</a:t>
            </a:r>
          </a:p>
          <a:p>
            <a:pPr lvl="2">
              <a:buFont typeface="Wingdings" panose="05000000000000000000" pitchFamily="2" charset="2"/>
              <a:buChar char="ü"/>
            </a:pPr>
            <a:r>
              <a:rPr lang="de-DE" sz="1800" dirty="0">
                <a:latin typeface="Arial" panose="020B0604020202020204" pitchFamily="34" charset="0"/>
                <a:cs typeface="Arial" panose="020B0604020202020204" pitchFamily="34" charset="0"/>
              </a:rPr>
              <a:t>FOS (zweijährige Fachoberschule/Anlage C), </a:t>
            </a:r>
            <a:r>
              <a:rPr lang="de-DE" sz="1800" b="1" dirty="0">
                <a:latin typeface="Arial" panose="020B0604020202020204" pitchFamily="34" charset="0"/>
                <a:cs typeface="Arial" panose="020B0604020202020204" pitchFamily="34" charset="0"/>
              </a:rPr>
              <a:t>Fachabitur </a:t>
            </a:r>
            <a:r>
              <a:rPr lang="de-DE" sz="1800" dirty="0">
                <a:latin typeface="Arial" panose="020B0604020202020204" pitchFamily="34" charset="0"/>
                <a:cs typeface="Arial" panose="020B0604020202020204" pitchFamily="34" charset="0"/>
              </a:rPr>
              <a:t>mit dem beruflichen Schwerpunkt „Gesundheit, Hauswirtschaft, Gestaltung“</a:t>
            </a:r>
          </a:p>
          <a:p>
            <a:pPr marL="914400" lvl="2" indent="0">
              <a:buNone/>
            </a:pPr>
            <a:endParaRPr lang="de-DE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2">
              <a:buFont typeface="Wingdings" panose="05000000000000000000" pitchFamily="2" charset="2"/>
              <a:buChar char="ü"/>
            </a:pPr>
            <a:r>
              <a:rPr lang="de-DE" sz="1800" dirty="0">
                <a:latin typeface="Arial" panose="020B0604020202020204" pitchFamily="34" charset="0"/>
                <a:cs typeface="Arial" panose="020B0604020202020204" pitchFamily="34" charset="0"/>
              </a:rPr>
              <a:t>Zusätzliche Deutschförderung im ersten Schuljahr </a:t>
            </a:r>
          </a:p>
          <a:p>
            <a:pPr lvl="3"/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1. Schuljahr: 3 Tage Schule (1 Tag Deutschförderung), 2 Tage Praktikum (Option der Wiederholung =&gt; dreijährig)</a:t>
            </a:r>
          </a:p>
          <a:p>
            <a:pPr lvl="3"/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2. Schuljahr: 5 Tage Schule</a:t>
            </a:r>
          </a:p>
          <a:p>
            <a:endParaRPr lang="de-DE" dirty="0"/>
          </a:p>
        </p:txBody>
      </p:sp>
      <p:pic>
        <p:nvPicPr>
          <p:cNvPr id="4" name="Grafik 1901325611" descr="Ein Bild, das Grafiken, Logo, Symbol, Schrift enthält.&#10;&#10;Automatisch generierte Beschreibu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4109"/>
          <a:stretch>
            <a:fillRect/>
          </a:stretch>
        </p:blipFill>
        <p:spPr bwMode="auto">
          <a:xfrm>
            <a:off x="9069407" y="75296"/>
            <a:ext cx="2887196" cy="9734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6484244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01442" y="0"/>
            <a:ext cx="10515600" cy="1325563"/>
          </a:xfrm>
        </p:spPr>
        <p:txBody>
          <a:bodyPr>
            <a:normAutofit/>
          </a:bodyPr>
          <a:lstStyle/>
          <a:p>
            <a:r>
              <a:rPr lang="de-DE" sz="2000" b="1" dirty="0">
                <a:latin typeface="Arial" panose="020B0604020202020204" pitchFamily="34" charset="0"/>
                <a:cs typeface="Arial" panose="020B0604020202020204" pitchFamily="34" charset="0"/>
              </a:rPr>
              <a:t>Arbeitskreis 5</a:t>
            </a:r>
            <a:r>
              <a:rPr lang="de-DE" sz="2000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de-DE" sz="20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e-DE" sz="2000" b="1" dirty="0">
                <a:latin typeface="Arial" panose="020B0604020202020204" pitchFamily="34" charset="0"/>
                <a:cs typeface="Arial" panose="020B0604020202020204" pitchFamily="34" charset="0"/>
              </a:rPr>
              <a:t>für Schüler*innen mit spezifischen Bedarfen </a:t>
            </a:r>
            <a:endParaRPr lang="de-DE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501442" y="1325563"/>
            <a:ext cx="10876472" cy="5165925"/>
          </a:xfrm>
        </p:spPr>
        <p:txBody>
          <a:bodyPr>
            <a:normAutofit/>
          </a:bodyPr>
          <a:lstStyle/>
          <a:p>
            <a:pPr marL="0" lvl="0" indent="0">
              <a:buNone/>
            </a:pPr>
            <a:r>
              <a:rPr lang="de-DE" sz="2400" dirty="0">
                <a:solidFill>
                  <a:schemeClr val="accent2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Handlungsfeld 3 – Perspektiven schaffen </a:t>
            </a:r>
            <a:endParaRPr lang="de-DE" sz="2400" b="1" u="sng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0" indent="0">
              <a:lnSpc>
                <a:spcPct val="120000"/>
              </a:lnSpc>
              <a:spcBef>
                <a:spcPts val="1600"/>
              </a:spcBef>
              <a:spcAft>
                <a:spcPts val="1200"/>
              </a:spcAft>
              <a:buNone/>
            </a:pPr>
            <a:r>
              <a:rPr lang="de-DE" sz="2400" b="1" u="sng" dirty="0">
                <a:latin typeface="Arial" panose="020B0604020202020204" pitchFamily="34" charset="0"/>
                <a:cs typeface="Arial" panose="020B0604020202020204" pitchFamily="34" charset="0"/>
              </a:rPr>
              <a:t>Initiierung weiterer Angebote für Schüler*innen mit besonderen Bedarfen</a:t>
            </a:r>
            <a:endParaRPr lang="de-DE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de-DE" sz="2500" b="1" dirty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 Planung für das Schuljahr 24/25:</a:t>
            </a:r>
          </a:p>
          <a:p>
            <a:pPr marL="457200" lvl="1" indent="0">
              <a:buNone/>
            </a:pPr>
            <a:endParaRPr lang="de-DE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de-DE" sz="2400" dirty="0">
                <a:latin typeface="Arial" panose="020B0604020202020204" pitchFamily="34" charset="0"/>
                <a:cs typeface="Arial" panose="020B0604020202020204" pitchFamily="34" charset="0"/>
              </a:rPr>
              <a:t>3. Schüler*innen ohne Schulabschluss absolvieren eine zentrale   </a:t>
            </a:r>
            <a:br>
              <a:rPr lang="de-DE" sz="24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e-DE" sz="2400" dirty="0">
                <a:latin typeface="Arial" panose="020B0604020202020204" pitchFamily="34" charset="0"/>
                <a:cs typeface="Arial" panose="020B0604020202020204" pitchFamily="34" charset="0"/>
              </a:rPr>
              <a:t>    Eingangsprüfung für höhere Bildungsgänge am BK</a:t>
            </a:r>
          </a:p>
          <a:p>
            <a:pPr marL="0" indent="0">
              <a:buNone/>
            </a:pPr>
            <a:endParaRPr lang="de-DE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de-DE" sz="2400" dirty="0">
                <a:latin typeface="Arial" panose="020B0604020202020204" pitchFamily="34" charset="0"/>
                <a:cs typeface="Arial" panose="020B0604020202020204" pitchFamily="34" charset="0"/>
              </a:rPr>
              <a:t>4. BFS international und berufsorientiert</a:t>
            </a:r>
          </a:p>
          <a:p>
            <a:pPr marL="0" indent="0">
              <a:buNone/>
            </a:pPr>
            <a:endParaRPr lang="de-DE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de-DE" sz="2400" dirty="0">
                <a:latin typeface="Arial" panose="020B0604020202020204" pitchFamily="34" charset="0"/>
                <a:cs typeface="Arial" panose="020B0604020202020204" pitchFamily="34" charset="0"/>
              </a:rPr>
              <a:t>5. BFS berufsorientiert</a:t>
            </a:r>
          </a:p>
          <a:p>
            <a:endParaRPr lang="de-DE" dirty="0"/>
          </a:p>
        </p:txBody>
      </p:sp>
      <p:pic>
        <p:nvPicPr>
          <p:cNvPr id="4" name="Grafik 1901325611" descr="Ein Bild, das Grafiken, Logo, Symbol, Schrift enthält.&#10;&#10;Automatisch generierte Beschreibu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4109"/>
          <a:stretch>
            <a:fillRect/>
          </a:stretch>
        </p:blipFill>
        <p:spPr bwMode="auto">
          <a:xfrm>
            <a:off x="9069407" y="75296"/>
            <a:ext cx="2887196" cy="9734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34998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73082" y="965829"/>
            <a:ext cx="10209937" cy="1325563"/>
          </a:xfrm>
        </p:spPr>
        <p:txBody>
          <a:bodyPr>
            <a:normAutofit/>
          </a:bodyPr>
          <a:lstStyle/>
          <a:p>
            <a:r>
              <a:rPr lang="de-DE" sz="3600" b="1" u="sng" dirty="0">
                <a:latin typeface="Arial" panose="020B0604020202020204" pitchFamily="34" charset="0"/>
                <a:cs typeface="Arial" panose="020B0604020202020204" pitchFamily="34" charset="0"/>
              </a:rPr>
              <a:t>Ziele der Ausbildungsvorbereitung</a:t>
            </a:r>
            <a:endParaRPr lang="de-D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735219" y="2222440"/>
            <a:ext cx="10515600" cy="4351338"/>
          </a:xfrm>
        </p:spPr>
        <p:txBody>
          <a:bodyPr>
            <a:normAutofit/>
          </a:bodyPr>
          <a:lstStyle/>
          <a:p>
            <a:r>
              <a:rPr lang="de-DE" sz="2400" dirty="0">
                <a:latin typeface="Arial" panose="020B0604020202020204" pitchFamily="34" charset="0"/>
                <a:cs typeface="Arial" panose="020B0604020202020204" pitchFamily="34" charset="0"/>
              </a:rPr>
              <a:t>Erwerb des Ersten Schulabschlusses</a:t>
            </a:r>
          </a:p>
          <a:p>
            <a:r>
              <a:rPr lang="de-DE" sz="2400" dirty="0">
                <a:latin typeface="Arial" panose="020B0604020202020204" pitchFamily="34" charset="0"/>
                <a:cs typeface="Arial" panose="020B0604020202020204" pitchFamily="34" charset="0"/>
              </a:rPr>
              <a:t>Erfüllung der Schulpflicht in der SEK II</a:t>
            </a:r>
          </a:p>
          <a:p>
            <a:r>
              <a:rPr lang="de-DE" sz="2400" dirty="0">
                <a:latin typeface="Arial" panose="020B0604020202020204" pitchFamily="34" charset="0"/>
                <a:cs typeface="Arial" panose="020B0604020202020204" pitchFamily="34" charset="0"/>
              </a:rPr>
              <a:t>Kennenlernen verschiedener Berufsfelder</a:t>
            </a:r>
          </a:p>
          <a:p>
            <a:r>
              <a:rPr lang="de-DE" sz="2400" dirty="0">
                <a:latin typeface="Arial" panose="020B0604020202020204" pitchFamily="34" charset="0"/>
                <a:cs typeface="Arial" panose="020B0604020202020204" pitchFamily="34" charset="0"/>
              </a:rPr>
              <a:t>Verbesserung der Allgemeinbildung</a:t>
            </a:r>
          </a:p>
          <a:p>
            <a:r>
              <a:rPr lang="de-DE" sz="2400" dirty="0">
                <a:latin typeface="Arial" panose="020B0604020202020204" pitchFamily="34" charset="0"/>
                <a:cs typeface="Arial" panose="020B0604020202020204" pitchFamily="34" charset="0"/>
              </a:rPr>
              <a:t>Neuorientierung nach Ausbildungsabbruch</a:t>
            </a:r>
          </a:p>
          <a:p>
            <a:r>
              <a:rPr lang="de-DE" sz="2400" dirty="0">
                <a:latin typeface="Arial" panose="020B0604020202020204" pitchFamily="34" charset="0"/>
                <a:cs typeface="Arial" panose="020B0604020202020204" pitchFamily="34" charset="0"/>
              </a:rPr>
              <a:t>Stabilisierung persönlicher Lebenssituationen</a:t>
            </a:r>
          </a:p>
          <a:p>
            <a:r>
              <a:rPr lang="de-DE" sz="2400" dirty="0">
                <a:latin typeface="Arial" panose="020B0604020202020204" pitchFamily="34" charset="0"/>
                <a:cs typeface="Arial" panose="020B0604020202020204" pitchFamily="34" charset="0"/>
              </a:rPr>
              <a:t>Entwicklung konkreter persönlicher </a:t>
            </a:r>
            <a:br>
              <a:rPr lang="de-DE" sz="24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e-DE" sz="2400" dirty="0">
                <a:latin typeface="Arial" panose="020B0604020202020204" pitchFamily="34" charset="0"/>
                <a:cs typeface="Arial" panose="020B0604020202020204" pitchFamily="34" charset="0"/>
              </a:rPr>
              <a:t>Anschlussperspektiven</a:t>
            </a:r>
          </a:p>
          <a:p>
            <a:endParaRPr lang="de-DE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de-D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Grafik 4">
            <a:extLst>
              <a:ext uri="{FF2B5EF4-FFF2-40B4-BE49-F238E27FC236}">
                <a16:creationId xmlns:a16="http://schemas.microsoft.com/office/drawing/2014/main" id="{D5513586-5773-78FD-9F13-45291D23E904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4108"/>
          <a:stretch/>
        </p:blipFill>
        <p:spPr>
          <a:xfrm>
            <a:off x="10266506" y="123484"/>
            <a:ext cx="1925494" cy="739158"/>
          </a:xfrm>
          <a:prstGeom prst="rect">
            <a:avLst/>
          </a:prstGeom>
        </p:spPr>
      </p:pic>
      <p:pic>
        <p:nvPicPr>
          <p:cNvPr id="6" name="Grafik 5">
            <a:extLst>
              <a:ext uri="{FF2B5EF4-FFF2-40B4-BE49-F238E27FC236}">
                <a16:creationId xmlns:a16="http://schemas.microsoft.com/office/drawing/2014/main" id="{DB49DA3B-4A6C-427A-E654-94345F61C41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84206" y="4194560"/>
            <a:ext cx="1428750" cy="1428750"/>
          </a:xfrm>
          <a:prstGeom prst="rect">
            <a:avLst/>
          </a:prstGeom>
        </p:spPr>
      </p:pic>
      <p:sp>
        <p:nvSpPr>
          <p:cNvPr id="7" name="Textfeld 6">
            <a:extLst>
              <a:ext uri="{FF2B5EF4-FFF2-40B4-BE49-F238E27FC236}">
                <a16:creationId xmlns:a16="http://schemas.microsoft.com/office/drawing/2014/main" id="{5F08E942-BBD4-C92C-9CD8-28B926D980DB}"/>
              </a:ext>
            </a:extLst>
          </p:cNvPr>
          <p:cNvSpPr txBox="1"/>
          <p:nvPr/>
        </p:nvSpPr>
        <p:spPr>
          <a:xfrm>
            <a:off x="10078961" y="5554298"/>
            <a:ext cx="170183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050" b="1" dirty="0">
                <a:latin typeface="Arial" panose="020B0604020202020204" pitchFamily="34" charset="0"/>
                <a:cs typeface="Arial" panose="020B0604020202020204" pitchFamily="34" charset="0"/>
              </a:rPr>
              <a:t>(Erklärvideo Berufskolleg:</a:t>
            </a:r>
            <a:br>
              <a:rPr lang="de-DE" sz="105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e-DE" sz="1050" dirty="0">
                <a:latin typeface="Arial" panose="020B0604020202020204" pitchFamily="34" charset="0"/>
                <a:cs typeface="Arial" panose="020B0604020202020204" pitchFamily="34" charset="0"/>
              </a:rPr>
              <a:t>https://www.youtube.com/watch?v=kh2-lLBYH4k)</a:t>
            </a:r>
          </a:p>
        </p:txBody>
      </p:sp>
      <p:sp>
        <p:nvSpPr>
          <p:cNvPr id="8" name="Rechteck 7"/>
          <p:cNvSpPr/>
          <p:nvPr/>
        </p:nvSpPr>
        <p:spPr>
          <a:xfrm>
            <a:off x="735219" y="216311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de-DE" b="1" dirty="0">
                <a:latin typeface="Arial" panose="020B0604020202020204" pitchFamily="34" charset="0"/>
                <a:cs typeface="Arial" panose="020B0604020202020204" pitchFamily="34" charset="0"/>
              </a:rPr>
              <a:t>Arbeitskreis 5</a:t>
            </a:r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e-DE" b="1" dirty="0">
                <a:latin typeface="Arial" panose="020B0604020202020204" pitchFamily="34" charset="0"/>
                <a:cs typeface="Arial" panose="020B0604020202020204" pitchFamily="34" charset="0"/>
              </a:rPr>
              <a:t>für Schüler*innen mit spezifischen Bedarfen 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61303091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10289" y="1020921"/>
            <a:ext cx="9409981" cy="1325563"/>
          </a:xfrm>
        </p:spPr>
        <p:txBody>
          <a:bodyPr>
            <a:normAutofit/>
          </a:bodyPr>
          <a:lstStyle/>
          <a:p>
            <a:r>
              <a:rPr lang="de-DE" b="1" u="sng" dirty="0">
                <a:latin typeface="Arial" panose="020B0604020202020204" pitchFamily="34" charset="0"/>
                <a:cs typeface="Arial" panose="020B0604020202020204" pitchFamily="34" charset="0"/>
              </a:rPr>
              <a:t>Struktur der Klassen</a:t>
            </a:r>
            <a:endParaRPr lang="de-D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de-DE" dirty="0"/>
              <a:t> </a:t>
            </a:r>
          </a:p>
        </p:txBody>
      </p:sp>
      <p:pic>
        <p:nvPicPr>
          <p:cNvPr id="4" name="Grafik 4">
            <a:extLst>
              <a:ext uri="{FF2B5EF4-FFF2-40B4-BE49-F238E27FC236}">
                <a16:creationId xmlns:a16="http://schemas.microsoft.com/office/drawing/2014/main" id="{D5513586-5773-78FD-9F13-45291D23E904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4108"/>
          <a:stretch/>
        </p:blipFill>
        <p:spPr>
          <a:xfrm>
            <a:off x="9829790" y="123483"/>
            <a:ext cx="2362210" cy="906805"/>
          </a:xfrm>
          <a:prstGeom prst="rect">
            <a:avLst/>
          </a:prstGeom>
        </p:spPr>
      </p:pic>
      <p:sp>
        <p:nvSpPr>
          <p:cNvPr id="5" name="Ellipse 4">
            <a:extLst>
              <a:ext uri="{FF2B5EF4-FFF2-40B4-BE49-F238E27FC236}">
                <a16:creationId xmlns:a16="http://schemas.microsoft.com/office/drawing/2014/main" id="{D45F2352-8F94-F823-9E6D-A3323CB0784B}"/>
              </a:ext>
            </a:extLst>
          </p:cNvPr>
          <p:cNvSpPr/>
          <p:nvPr/>
        </p:nvSpPr>
        <p:spPr>
          <a:xfrm>
            <a:off x="1615440" y="2479040"/>
            <a:ext cx="2946400" cy="160528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4000" dirty="0">
                <a:latin typeface="Arial" panose="020B0604020202020204" pitchFamily="34" charset="0"/>
                <a:cs typeface="Arial" panose="020B0604020202020204" pitchFamily="34" charset="0"/>
              </a:rPr>
              <a:t>Schule</a:t>
            </a:r>
          </a:p>
        </p:txBody>
      </p:sp>
      <p:sp>
        <p:nvSpPr>
          <p:cNvPr id="6" name="Ellipse 5">
            <a:extLst>
              <a:ext uri="{FF2B5EF4-FFF2-40B4-BE49-F238E27FC236}">
                <a16:creationId xmlns:a16="http://schemas.microsoft.com/office/drawing/2014/main" id="{8CAE9478-7591-99CE-D1A5-3CAF3ED38BD7}"/>
              </a:ext>
            </a:extLst>
          </p:cNvPr>
          <p:cNvSpPr/>
          <p:nvPr/>
        </p:nvSpPr>
        <p:spPr>
          <a:xfrm>
            <a:off x="7289790" y="2357119"/>
            <a:ext cx="3134370" cy="172720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3600" dirty="0">
                <a:latin typeface="Arial" panose="020B0604020202020204" pitchFamily="34" charset="0"/>
                <a:cs typeface="Arial" panose="020B0604020202020204" pitchFamily="34" charset="0"/>
              </a:rPr>
              <a:t>Praktikum</a:t>
            </a:r>
          </a:p>
        </p:txBody>
      </p:sp>
      <p:sp>
        <p:nvSpPr>
          <p:cNvPr id="7" name="Textfeld 6">
            <a:extLst>
              <a:ext uri="{FF2B5EF4-FFF2-40B4-BE49-F238E27FC236}">
                <a16:creationId xmlns:a16="http://schemas.microsoft.com/office/drawing/2014/main" id="{BED4E34E-EC7E-EB04-CA9A-158EF7F83004}"/>
              </a:ext>
            </a:extLst>
          </p:cNvPr>
          <p:cNvSpPr txBox="1"/>
          <p:nvPr/>
        </p:nvSpPr>
        <p:spPr>
          <a:xfrm>
            <a:off x="5415280" y="2488406"/>
            <a:ext cx="89408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7200" dirty="0"/>
              <a:t>+</a:t>
            </a:r>
          </a:p>
        </p:txBody>
      </p:sp>
      <p:sp>
        <p:nvSpPr>
          <p:cNvPr id="8" name="Textfeld 7">
            <a:extLst>
              <a:ext uri="{FF2B5EF4-FFF2-40B4-BE49-F238E27FC236}">
                <a16:creationId xmlns:a16="http://schemas.microsoft.com/office/drawing/2014/main" id="{9E29DA3D-3F82-39DD-7EA0-04137625F239}"/>
              </a:ext>
            </a:extLst>
          </p:cNvPr>
          <p:cNvSpPr txBox="1"/>
          <p:nvPr/>
        </p:nvSpPr>
        <p:spPr>
          <a:xfrm>
            <a:off x="3081015" y="4526658"/>
            <a:ext cx="645669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4800" dirty="0">
                <a:latin typeface="Arial" panose="020B0604020202020204" pitchFamily="34" charset="0"/>
                <a:cs typeface="Arial" panose="020B0604020202020204" pitchFamily="34" charset="0"/>
              </a:rPr>
              <a:t>Erster Schulabschluss</a:t>
            </a:r>
          </a:p>
        </p:txBody>
      </p:sp>
      <p:sp>
        <p:nvSpPr>
          <p:cNvPr id="9" name="Rechteck 8"/>
          <p:cNvSpPr/>
          <p:nvPr/>
        </p:nvSpPr>
        <p:spPr>
          <a:xfrm>
            <a:off x="710289" y="386397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de-DE" b="1" dirty="0">
                <a:latin typeface="Arial" panose="020B0604020202020204" pitchFamily="34" charset="0"/>
                <a:cs typeface="Arial" panose="020B0604020202020204" pitchFamily="34" charset="0"/>
              </a:rPr>
              <a:t>Arbeitskreis 5</a:t>
            </a:r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e-DE" b="1" dirty="0">
                <a:latin typeface="Arial" panose="020B0604020202020204" pitchFamily="34" charset="0"/>
                <a:cs typeface="Arial" panose="020B0604020202020204" pitchFamily="34" charset="0"/>
              </a:rPr>
              <a:t>für Schüler*innen mit spezifischen Bedarfen 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74167977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54220" y="374619"/>
            <a:ext cx="10515600" cy="1325563"/>
          </a:xfrm>
        </p:spPr>
        <p:txBody>
          <a:bodyPr/>
          <a:lstStyle/>
          <a:p>
            <a:r>
              <a:rPr lang="de-DE" dirty="0"/>
              <a:t> </a:t>
            </a:r>
            <a:r>
              <a:rPr lang="de-DE" b="1" u="sng" dirty="0"/>
              <a:t>Schwerpunkte der Berufskollegs:</a:t>
            </a:r>
          </a:p>
        </p:txBody>
      </p:sp>
      <p:pic>
        <p:nvPicPr>
          <p:cNvPr id="5" name="Inhaltsplatzhalter 4">
            <a:extLst>
              <a:ext uri="{FF2B5EF4-FFF2-40B4-BE49-F238E27FC236}">
                <a16:creationId xmlns:a16="http://schemas.microsoft.com/office/drawing/2014/main" id="{6E9639B4-01E2-CCC7-8067-457DEC5C244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241" y="1849379"/>
            <a:ext cx="2191644" cy="762914"/>
          </a:xfrm>
        </p:spPr>
      </p:pic>
      <p:pic>
        <p:nvPicPr>
          <p:cNvPr id="4" name="Grafik 4">
            <a:extLst>
              <a:ext uri="{FF2B5EF4-FFF2-40B4-BE49-F238E27FC236}">
                <a16:creationId xmlns:a16="http://schemas.microsoft.com/office/drawing/2014/main" id="{D5513586-5773-78FD-9F13-45291D23E904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4108"/>
          <a:stretch/>
        </p:blipFill>
        <p:spPr>
          <a:xfrm>
            <a:off x="9829790" y="123483"/>
            <a:ext cx="2362210" cy="906805"/>
          </a:xfrm>
          <a:prstGeom prst="rect">
            <a:avLst/>
          </a:prstGeom>
        </p:spPr>
      </p:pic>
      <p:sp>
        <p:nvSpPr>
          <p:cNvPr id="6" name="Textfeld 5">
            <a:extLst>
              <a:ext uri="{FF2B5EF4-FFF2-40B4-BE49-F238E27FC236}">
                <a16:creationId xmlns:a16="http://schemas.microsoft.com/office/drawing/2014/main" id="{F231F173-870F-1AAA-8779-00BCD2D83B2A}"/>
              </a:ext>
            </a:extLst>
          </p:cNvPr>
          <p:cNvSpPr txBox="1"/>
          <p:nvPr/>
        </p:nvSpPr>
        <p:spPr>
          <a:xfrm>
            <a:off x="3087561" y="1804001"/>
            <a:ext cx="600456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i="1" dirty="0"/>
              <a:t>Gesundheit &amp; Soziales</a:t>
            </a:r>
          </a:p>
          <a:p>
            <a:r>
              <a:rPr lang="de-DE" i="1" dirty="0"/>
              <a:t>Ernährung &amp; Versorgung</a:t>
            </a:r>
          </a:p>
          <a:p>
            <a:r>
              <a:rPr lang="de-DE" i="1" dirty="0"/>
              <a:t>Kosmetik &amp; Körperpflege</a:t>
            </a:r>
          </a:p>
          <a:p>
            <a:r>
              <a:rPr lang="de-DE" i="1" dirty="0"/>
              <a:t>Garten-&amp; Landschaftsbau</a:t>
            </a:r>
          </a:p>
          <a:p>
            <a:r>
              <a:rPr lang="de-DE" i="1" dirty="0"/>
              <a:t>Textiltechnik</a:t>
            </a:r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43D33A28-C181-A9D8-4332-CA5A82D5186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36321" y="1647801"/>
            <a:ext cx="3266641" cy="506329"/>
          </a:xfrm>
          <a:prstGeom prst="rect">
            <a:avLst/>
          </a:prstGeom>
        </p:spPr>
      </p:pic>
      <p:sp>
        <p:nvSpPr>
          <p:cNvPr id="8" name="Textfeld 7">
            <a:extLst>
              <a:ext uri="{FF2B5EF4-FFF2-40B4-BE49-F238E27FC236}">
                <a16:creationId xmlns:a16="http://schemas.microsoft.com/office/drawing/2014/main" id="{1D28F3AB-5932-60D1-86E4-608B244AD3CF}"/>
              </a:ext>
            </a:extLst>
          </p:cNvPr>
          <p:cNvSpPr txBox="1"/>
          <p:nvPr/>
        </p:nvSpPr>
        <p:spPr>
          <a:xfrm>
            <a:off x="7671879" y="2154130"/>
            <a:ext cx="373888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i="1" dirty="0"/>
              <a:t>Metalltechnik</a:t>
            </a:r>
          </a:p>
          <a:p>
            <a:r>
              <a:rPr lang="de-DE" i="1" dirty="0"/>
              <a:t>Fahrzeugtechnik</a:t>
            </a:r>
          </a:p>
          <a:p>
            <a:r>
              <a:rPr lang="de-DE" i="1" dirty="0"/>
              <a:t>Versorgungstechnik</a:t>
            </a:r>
          </a:p>
        </p:txBody>
      </p:sp>
      <p:pic>
        <p:nvPicPr>
          <p:cNvPr id="9" name="Grafik 8">
            <a:extLst>
              <a:ext uri="{FF2B5EF4-FFF2-40B4-BE49-F238E27FC236}">
                <a16:creationId xmlns:a16="http://schemas.microsoft.com/office/drawing/2014/main" id="{4C473DBD-A4EB-5225-7CD0-1B454F70321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241" y="3482794"/>
            <a:ext cx="2940008" cy="762914"/>
          </a:xfrm>
          <a:prstGeom prst="rect">
            <a:avLst/>
          </a:prstGeom>
        </p:spPr>
      </p:pic>
      <p:sp>
        <p:nvSpPr>
          <p:cNvPr id="11" name="Textfeld 10">
            <a:extLst>
              <a:ext uri="{FF2B5EF4-FFF2-40B4-BE49-F238E27FC236}">
                <a16:creationId xmlns:a16="http://schemas.microsoft.com/office/drawing/2014/main" id="{083C7E5F-F867-3121-71FB-47C43B8A044C}"/>
              </a:ext>
            </a:extLst>
          </p:cNvPr>
          <p:cNvSpPr txBox="1"/>
          <p:nvPr/>
        </p:nvSpPr>
        <p:spPr>
          <a:xfrm>
            <a:off x="654220" y="4443710"/>
            <a:ext cx="59029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i="1" dirty="0"/>
              <a:t>Kaufmännisches Berufskolleg für Wirtschaft &amp; Verwaltung</a:t>
            </a:r>
          </a:p>
        </p:txBody>
      </p:sp>
      <p:pic>
        <p:nvPicPr>
          <p:cNvPr id="17" name="Grafik 16">
            <a:extLst>
              <a:ext uri="{FF2B5EF4-FFF2-40B4-BE49-F238E27FC236}">
                <a16:creationId xmlns:a16="http://schemas.microsoft.com/office/drawing/2014/main" id="{C0569D34-695B-81EE-647E-19A4E4E024B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39028" y="3762944"/>
            <a:ext cx="1272285" cy="1285136"/>
          </a:xfrm>
          <a:prstGeom prst="rect">
            <a:avLst/>
          </a:prstGeom>
        </p:spPr>
      </p:pic>
      <p:sp>
        <p:nvSpPr>
          <p:cNvPr id="19" name="Textfeld 18">
            <a:extLst>
              <a:ext uri="{FF2B5EF4-FFF2-40B4-BE49-F238E27FC236}">
                <a16:creationId xmlns:a16="http://schemas.microsoft.com/office/drawing/2014/main" id="{CF57C637-D1F6-E348-C4B4-B3AB5C300064}"/>
              </a:ext>
            </a:extLst>
          </p:cNvPr>
          <p:cNvSpPr txBox="1"/>
          <p:nvPr/>
        </p:nvSpPr>
        <p:spPr>
          <a:xfrm>
            <a:off x="8486452" y="3920192"/>
            <a:ext cx="328168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i="1" dirty="0"/>
              <a:t>Bau- &amp; Holztechnik</a:t>
            </a:r>
          </a:p>
          <a:p>
            <a:r>
              <a:rPr lang="de-DE" i="1" dirty="0"/>
              <a:t>Gastgewerbe</a:t>
            </a:r>
          </a:p>
          <a:p>
            <a:r>
              <a:rPr lang="de-DE" i="1" dirty="0"/>
              <a:t>Gestaltung</a:t>
            </a:r>
          </a:p>
          <a:p>
            <a:r>
              <a:rPr lang="de-DE" i="1" dirty="0"/>
              <a:t>Gesundheitstechnik </a:t>
            </a:r>
          </a:p>
          <a:p>
            <a:endParaRPr lang="de-DE" i="1" dirty="0"/>
          </a:p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54623939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0A0B860-7CE3-AF5E-4B4A-A86228F17FB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07818" y="180254"/>
            <a:ext cx="4502727" cy="2387600"/>
          </a:xfrm>
        </p:spPr>
        <p:txBody>
          <a:bodyPr/>
          <a:lstStyle/>
          <a:p>
            <a:r>
              <a:rPr lang="de-DE" dirty="0"/>
              <a:t/>
            </a:r>
            <a:br>
              <a:rPr lang="de-DE" dirty="0"/>
            </a:br>
            <a:endParaRPr lang="de-DE" dirty="0"/>
          </a:p>
        </p:txBody>
      </p:sp>
      <p:sp>
        <p:nvSpPr>
          <p:cNvPr id="6" name="Textfeld 5">
            <a:extLst>
              <a:ext uri="{FF2B5EF4-FFF2-40B4-BE49-F238E27FC236}">
                <a16:creationId xmlns:a16="http://schemas.microsoft.com/office/drawing/2014/main" id="{73AF210B-72C2-A97D-1240-0E42586FE636}"/>
              </a:ext>
            </a:extLst>
          </p:cNvPr>
          <p:cNvSpPr txBox="1"/>
          <p:nvPr/>
        </p:nvSpPr>
        <p:spPr>
          <a:xfrm>
            <a:off x="391556" y="955390"/>
            <a:ext cx="254088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de-DE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Siegburger Straße 137-139   40591 Düsseldorf /  Oberbilk</a:t>
            </a:r>
          </a:p>
        </p:txBody>
      </p:sp>
      <p:sp>
        <p:nvSpPr>
          <p:cNvPr id="7" name="Textfeld 6">
            <a:extLst>
              <a:ext uri="{FF2B5EF4-FFF2-40B4-BE49-F238E27FC236}">
                <a16:creationId xmlns:a16="http://schemas.microsoft.com/office/drawing/2014/main" id="{AD874065-9BAC-C949-B3CE-5B4D3AB57547}"/>
              </a:ext>
            </a:extLst>
          </p:cNvPr>
          <p:cNvSpPr txBox="1"/>
          <p:nvPr/>
        </p:nvSpPr>
        <p:spPr>
          <a:xfrm>
            <a:off x="432497" y="1432034"/>
            <a:ext cx="2964584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Tel.: 0211 / 89 223 00 / </a:t>
            </a:r>
          </a:p>
          <a:p>
            <a:r>
              <a:rPr lang="de-DE" sz="1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E-Mail: </a:t>
            </a:r>
            <a:r>
              <a:rPr lang="de-DE" sz="1000" b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hlinkClick r:id="rId2"/>
              </a:rPr>
              <a:t>info@elly-bk.de</a:t>
            </a:r>
            <a:endParaRPr lang="de-DE" sz="1000" dirty="0">
              <a:solidFill>
                <a:schemeClr val="tx1">
                  <a:lumMod val="75000"/>
                  <a:lumOff val="25000"/>
                </a:schemeClr>
              </a:solidFill>
              <a:effectLst/>
            </a:endParaRPr>
          </a:p>
          <a:p>
            <a:pPr algn="l"/>
            <a:endParaRPr lang="de-DE" sz="10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pic>
        <p:nvPicPr>
          <p:cNvPr id="8" name="Grafik 5">
            <a:extLst>
              <a:ext uri="{FF2B5EF4-FFF2-40B4-BE49-F238E27FC236}">
                <a16:creationId xmlns:a16="http://schemas.microsoft.com/office/drawing/2014/main" id="{D67B556E-9882-8D33-CA92-FACA4941734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32439" y="250303"/>
            <a:ext cx="2744370" cy="636744"/>
          </a:xfrm>
          <a:prstGeom prst="rect">
            <a:avLst/>
          </a:prstGeom>
        </p:spPr>
      </p:pic>
      <p:sp>
        <p:nvSpPr>
          <p:cNvPr id="9" name="Textfeld 8">
            <a:extLst>
              <a:ext uri="{FF2B5EF4-FFF2-40B4-BE49-F238E27FC236}">
                <a16:creationId xmlns:a16="http://schemas.microsoft.com/office/drawing/2014/main" id="{0E3904D6-D9E9-2632-B562-E0AA6E95C47A}"/>
              </a:ext>
            </a:extLst>
          </p:cNvPr>
          <p:cNvSpPr txBox="1"/>
          <p:nvPr/>
        </p:nvSpPr>
        <p:spPr>
          <a:xfrm>
            <a:off x="2868442" y="944441"/>
            <a:ext cx="287137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de-DE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Friedenstraße 29   </a:t>
            </a:r>
          </a:p>
          <a:p>
            <a:pPr algn="l"/>
            <a:r>
              <a:rPr lang="de-DE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40219 Düsseldorf /  Unterbilk</a:t>
            </a:r>
          </a:p>
        </p:txBody>
      </p:sp>
      <p:sp>
        <p:nvSpPr>
          <p:cNvPr id="10" name="Textfeld 9">
            <a:extLst>
              <a:ext uri="{FF2B5EF4-FFF2-40B4-BE49-F238E27FC236}">
                <a16:creationId xmlns:a16="http://schemas.microsoft.com/office/drawing/2014/main" id="{8D66DBFB-BED5-ADC6-B67B-D6C4AA10E81E}"/>
              </a:ext>
            </a:extLst>
          </p:cNvPr>
          <p:cNvSpPr txBox="1"/>
          <p:nvPr/>
        </p:nvSpPr>
        <p:spPr>
          <a:xfrm>
            <a:off x="2916005" y="1419654"/>
            <a:ext cx="2835002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Tel.: 0211 / 8924828 / </a:t>
            </a:r>
          </a:p>
          <a:p>
            <a:r>
              <a:rPr lang="de-DE" sz="1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E-Mail: </a:t>
            </a:r>
            <a:r>
              <a:rPr lang="de-DE" sz="1000" b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hlinkClick r:id="rId4">
                  <a:extLst>
                    <a:ext uri="{A12FA001-AC4F-418D-AE19-62706E023703}">
                      <ahyp:hlinkClr xmlns="" xmlns:ahyp="http://schemas.microsoft.com/office/drawing/2018/hyperlinkcolor" val="tx"/>
                    </a:ext>
                  </a:extLst>
                </a:hlinkClick>
              </a:rPr>
              <a:t>bk.friedenstr@schule.duesseldorf.de</a:t>
            </a:r>
            <a:endParaRPr lang="de-DE" sz="1000" dirty="0">
              <a:solidFill>
                <a:schemeClr val="tx1">
                  <a:lumMod val="75000"/>
                  <a:lumOff val="25000"/>
                </a:schemeClr>
              </a:solidFill>
              <a:effectLst/>
            </a:endParaRPr>
          </a:p>
          <a:p>
            <a:pPr algn="l"/>
            <a:endParaRPr lang="de-DE" sz="10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pic>
        <p:nvPicPr>
          <p:cNvPr id="11" name="Bild 2" descr="FJBK-Logo_1260x194">
            <a:extLst>
              <a:ext uri="{FF2B5EF4-FFF2-40B4-BE49-F238E27FC236}">
                <a16:creationId xmlns:a16="http://schemas.microsoft.com/office/drawing/2014/main" id="{AB94F428-5718-482C-29C6-E2FD809464AC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2696" y="376756"/>
            <a:ext cx="2566803" cy="383837"/>
          </a:xfrm>
          <a:prstGeom prst="rect">
            <a:avLst/>
          </a:prstGeom>
          <a:noFill/>
          <a:ln>
            <a:noFill/>
          </a:ln>
        </p:spPr>
      </p:pic>
      <p:sp>
        <p:nvSpPr>
          <p:cNvPr id="13" name="Textfeld 12">
            <a:extLst>
              <a:ext uri="{FF2B5EF4-FFF2-40B4-BE49-F238E27FC236}">
                <a16:creationId xmlns:a16="http://schemas.microsoft.com/office/drawing/2014/main" id="{900EB694-F885-98E8-A190-FFAAA9421282}"/>
              </a:ext>
            </a:extLst>
          </p:cNvPr>
          <p:cNvSpPr txBox="1"/>
          <p:nvPr/>
        </p:nvSpPr>
        <p:spPr>
          <a:xfrm>
            <a:off x="5999250" y="800782"/>
            <a:ext cx="256680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de-DE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Färberstraße 34  / </a:t>
            </a:r>
          </a:p>
          <a:p>
            <a:pPr algn="l"/>
            <a:r>
              <a:rPr lang="de-DE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40223 Düsseldorf /  Oberbilk</a:t>
            </a:r>
          </a:p>
        </p:txBody>
      </p:sp>
      <p:sp>
        <p:nvSpPr>
          <p:cNvPr id="14" name="Textfeld 13">
            <a:extLst>
              <a:ext uri="{FF2B5EF4-FFF2-40B4-BE49-F238E27FC236}">
                <a16:creationId xmlns:a16="http://schemas.microsoft.com/office/drawing/2014/main" id="{5239BE15-0471-E784-F947-7AECD71145E0}"/>
              </a:ext>
            </a:extLst>
          </p:cNvPr>
          <p:cNvSpPr txBox="1"/>
          <p:nvPr/>
        </p:nvSpPr>
        <p:spPr>
          <a:xfrm>
            <a:off x="6030665" y="1344314"/>
            <a:ext cx="233372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Tel.: 0211 / 8998650/ </a:t>
            </a:r>
          </a:p>
          <a:p>
            <a:r>
              <a:rPr lang="de-DE" sz="1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E-Mail: </a:t>
            </a:r>
            <a:r>
              <a:rPr lang="de-DE" sz="1000" dirty="0">
                <a:hlinkClick r:id="rId6"/>
              </a:rPr>
              <a:t>info@fjbk.de</a:t>
            </a:r>
            <a:endParaRPr lang="de-DE" sz="1000" dirty="0">
              <a:solidFill>
                <a:schemeClr val="tx1">
                  <a:lumMod val="75000"/>
                  <a:lumOff val="25000"/>
                </a:schemeClr>
              </a:solidFill>
              <a:effectLst/>
            </a:endParaRPr>
          </a:p>
        </p:txBody>
      </p:sp>
      <p:pic>
        <p:nvPicPr>
          <p:cNvPr id="15" name="Picture 2" descr="Logo des ADBK">
            <a:extLst>
              <a:ext uri="{FF2B5EF4-FFF2-40B4-BE49-F238E27FC236}">
                <a16:creationId xmlns:a16="http://schemas.microsoft.com/office/drawing/2014/main" id="{49D4EE7D-E092-44F1-A92C-557E9523EBE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85792" y="299015"/>
            <a:ext cx="628650" cy="63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Textfeld 15">
            <a:extLst>
              <a:ext uri="{FF2B5EF4-FFF2-40B4-BE49-F238E27FC236}">
                <a16:creationId xmlns:a16="http://schemas.microsoft.com/office/drawing/2014/main" id="{F5A106A8-FD26-640F-6D5C-E38E602D4E1E}"/>
              </a:ext>
            </a:extLst>
          </p:cNvPr>
          <p:cNvSpPr txBox="1"/>
          <p:nvPr/>
        </p:nvSpPr>
        <p:spPr>
          <a:xfrm>
            <a:off x="9403106" y="399018"/>
            <a:ext cx="287137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200" b="0" i="0" u="none" strike="noStrike" dirty="0">
                <a:solidFill>
                  <a:srgbClr val="989898"/>
                </a:solidFill>
                <a:effectLst/>
                <a:latin typeface="Myriad Web Pro"/>
              </a:rPr>
              <a:t>Albrecht-Dürer-Berufskolleg</a:t>
            </a:r>
            <a:r>
              <a:rPr lang="de-DE" sz="1200" dirty="0"/>
              <a:t/>
            </a:r>
            <a:br>
              <a:rPr lang="de-DE" sz="1200" dirty="0"/>
            </a:br>
            <a:r>
              <a:rPr lang="de-DE" sz="1200" b="0" i="0" u="none" strike="noStrike" dirty="0">
                <a:solidFill>
                  <a:srgbClr val="989898"/>
                </a:solidFill>
                <a:effectLst/>
                <a:latin typeface="Myriad Web Pro"/>
              </a:rPr>
              <a:t>Städtische Schule der Sekundarstufe II</a:t>
            </a:r>
            <a:endParaRPr lang="de-DE" sz="1200" dirty="0"/>
          </a:p>
        </p:txBody>
      </p:sp>
      <p:sp>
        <p:nvSpPr>
          <p:cNvPr id="17" name="Textfeld 16">
            <a:extLst>
              <a:ext uri="{FF2B5EF4-FFF2-40B4-BE49-F238E27FC236}">
                <a16:creationId xmlns:a16="http://schemas.microsoft.com/office/drawing/2014/main" id="{19DF62F8-A26B-57F8-3208-3C60EFDABB6F}"/>
              </a:ext>
            </a:extLst>
          </p:cNvPr>
          <p:cNvSpPr txBox="1"/>
          <p:nvPr/>
        </p:nvSpPr>
        <p:spPr>
          <a:xfrm>
            <a:off x="8754835" y="1411884"/>
            <a:ext cx="309911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000" b="0" i="0" u="none" strike="noStrike" dirty="0">
                <a:effectLst/>
              </a:rPr>
              <a:t>Tel.: 0211-89973 00 / </a:t>
            </a:r>
          </a:p>
          <a:p>
            <a:r>
              <a:rPr lang="de-DE" sz="1000" dirty="0"/>
              <a:t>E-Mail: </a:t>
            </a:r>
            <a:r>
              <a:rPr lang="de-DE" sz="1000" b="0" i="0" u="none" strike="noStrike" dirty="0">
                <a:solidFill>
                  <a:srgbClr val="0070C0"/>
                </a:solidFill>
                <a:effectLst/>
              </a:rPr>
              <a:t>bk.paulsmuehlenstr</a:t>
            </a:r>
            <a:r>
              <a:rPr lang="de-DE" sz="1000" dirty="0">
                <a:solidFill>
                  <a:srgbClr val="0070C0"/>
                </a:solidFill>
              </a:rPr>
              <a:t>@</a:t>
            </a:r>
            <a:r>
              <a:rPr lang="de-DE" sz="1000" b="0" i="0" u="none" strike="noStrike" dirty="0">
                <a:solidFill>
                  <a:srgbClr val="0070C0"/>
                </a:solidFill>
                <a:effectLst/>
              </a:rPr>
              <a:t>schule.duesseldorf.de</a:t>
            </a:r>
            <a:endParaRPr lang="de-DE" sz="1000" dirty="0">
              <a:solidFill>
                <a:srgbClr val="0070C0"/>
              </a:solidFill>
            </a:endParaRPr>
          </a:p>
        </p:txBody>
      </p:sp>
      <p:sp>
        <p:nvSpPr>
          <p:cNvPr id="18" name="Textfeld 17">
            <a:extLst>
              <a:ext uri="{FF2B5EF4-FFF2-40B4-BE49-F238E27FC236}">
                <a16:creationId xmlns:a16="http://schemas.microsoft.com/office/drawing/2014/main" id="{D212B00E-657E-82CC-8692-E7729387C732}"/>
              </a:ext>
            </a:extLst>
          </p:cNvPr>
          <p:cNvSpPr txBox="1"/>
          <p:nvPr/>
        </p:nvSpPr>
        <p:spPr>
          <a:xfrm>
            <a:off x="8734033" y="962967"/>
            <a:ext cx="223045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200" b="0" i="0" u="none" strike="noStrike" dirty="0" err="1">
                <a:effectLst/>
                <a:latin typeface="Myriad Web Pro"/>
              </a:rPr>
              <a:t>Paulsmühlenstraße</a:t>
            </a:r>
            <a:r>
              <a:rPr lang="de-DE" sz="1200" b="0" i="0" u="none" strike="noStrike" dirty="0">
                <a:effectLst/>
                <a:latin typeface="Myriad Web Pro"/>
              </a:rPr>
              <a:t> 1</a:t>
            </a:r>
            <a:r>
              <a:rPr lang="de-DE" sz="1200" dirty="0"/>
              <a:t/>
            </a:r>
            <a:br>
              <a:rPr lang="de-DE" sz="1200" dirty="0"/>
            </a:br>
            <a:r>
              <a:rPr lang="de-DE" sz="1200" b="0" i="0" u="none" strike="noStrike" dirty="0">
                <a:effectLst/>
                <a:latin typeface="Myriad Web Pro"/>
              </a:rPr>
              <a:t>40597 Düsseldorf / Benrath</a:t>
            </a:r>
            <a:endParaRPr lang="de-DE" sz="1200" dirty="0"/>
          </a:p>
        </p:txBody>
      </p:sp>
      <p:sp>
        <p:nvSpPr>
          <p:cNvPr id="19" name="Rechteck: abgerundete Ecken 24">
            <a:extLst>
              <a:ext uri="{FF2B5EF4-FFF2-40B4-BE49-F238E27FC236}">
                <a16:creationId xmlns:a16="http://schemas.microsoft.com/office/drawing/2014/main" id="{7CACC83F-DABA-E66C-0608-DCCFED49D09F}"/>
              </a:ext>
            </a:extLst>
          </p:cNvPr>
          <p:cNvSpPr/>
          <p:nvPr/>
        </p:nvSpPr>
        <p:spPr>
          <a:xfrm flipH="1">
            <a:off x="2897932" y="1939736"/>
            <a:ext cx="2964583" cy="400193"/>
          </a:xfrm>
          <a:prstGeom prst="roundRect">
            <a:avLst>
              <a:gd name="adj" fmla="val 50000"/>
            </a:avLst>
          </a:prstGeom>
          <a:solidFill>
            <a:schemeClr val="accent1">
              <a:lumMod val="75000"/>
            </a:schemeClr>
          </a:solidFill>
          <a:ln>
            <a:solidFill>
              <a:schemeClr val="bg1">
                <a:lumMod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2000" b="1" dirty="0"/>
              <a:t>Wirtschaft &amp; Verwaltung</a:t>
            </a:r>
          </a:p>
        </p:txBody>
      </p:sp>
      <p:sp>
        <p:nvSpPr>
          <p:cNvPr id="22" name="Rechteck: abgerundete Ecken 24">
            <a:extLst>
              <a:ext uri="{FF2B5EF4-FFF2-40B4-BE49-F238E27FC236}">
                <a16:creationId xmlns:a16="http://schemas.microsoft.com/office/drawing/2014/main" id="{B2C9FA08-2DBD-3EE4-15FE-42B6E2CA0849}"/>
              </a:ext>
            </a:extLst>
          </p:cNvPr>
          <p:cNvSpPr/>
          <p:nvPr/>
        </p:nvSpPr>
        <p:spPr>
          <a:xfrm flipH="1">
            <a:off x="137331" y="1935543"/>
            <a:ext cx="2698202" cy="400193"/>
          </a:xfrm>
          <a:prstGeom prst="roundRect">
            <a:avLst>
              <a:gd name="adj" fmla="val 50000"/>
            </a:avLst>
          </a:prstGeom>
          <a:solidFill>
            <a:schemeClr val="accent6"/>
          </a:solidFill>
          <a:ln>
            <a:solidFill>
              <a:schemeClr val="bg1">
                <a:lumMod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2000" b="1" dirty="0"/>
              <a:t>Gesundheit &amp; Soziales</a:t>
            </a:r>
          </a:p>
        </p:txBody>
      </p:sp>
      <p:sp>
        <p:nvSpPr>
          <p:cNvPr id="25" name="Rechteck: abgerundete Ecken 24">
            <a:extLst>
              <a:ext uri="{FF2B5EF4-FFF2-40B4-BE49-F238E27FC236}">
                <a16:creationId xmlns:a16="http://schemas.microsoft.com/office/drawing/2014/main" id="{217E8506-2D0B-68A2-F925-515F588A90C8}"/>
              </a:ext>
            </a:extLst>
          </p:cNvPr>
          <p:cNvSpPr/>
          <p:nvPr/>
        </p:nvSpPr>
        <p:spPr>
          <a:xfrm flipH="1">
            <a:off x="6011260" y="1967884"/>
            <a:ext cx="2483322" cy="377385"/>
          </a:xfrm>
          <a:prstGeom prst="roundRect">
            <a:avLst>
              <a:gd name="adj" fmla="val 50000"/>
            </a:avLst>
          </a:prstGeom>
          <a:solidFill>
            <a:srgbClr val="A00007"/>
          </a:solidFill>
          <a:ln>
            <a:solidFill>
              <a:schemeClr val="bg1">
                <a:lumMod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2000" b="1" dirty="0"/>
              <a:t>Metalltechnik</a:t>
            </a:r>
          </a:p>
        </p:txBody>
      </p:sp>
      <p:sp>
        <p:nvSpPr>
          <p:cNvPr id="26" name="Rechteck: abgerundete Ecken 24">
            <a:extLst>
              <a:ext uri="{FF2B5EF4-FFF2-40B4-BE49-F238E27FC236}">
                <a16:creationId xmlns:a16="http://schemas.microsoft.com/office/drawing/2014/main" id="{4987877A-A800-5CF1-C4CD-B8C424B2F956}"/>
              </a:ext>
            </a:extLst>
          </p:cNvPr>
          <p:cNvSpPr/>
          <p:nvPr/>
        </p:nvSpPr>
        <p:spPr>
          <a:xfrm flipH="1">
            <a:off x="8690044" y="1964697"/>
            <a:ext cx="2964583" cy="347559"/>
          </a:xfrm>
          <a:prstGeom prst="roundRect">
            <a:avLst>
              <a:gd name="adj" fmla="val 50000"/>
            </a:avLst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bg1">
                <a:lumMod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de-DE" sz="2000" b="1" dirty="0"/>
              <a:t>Gastgewerbe &amp; Technik</a:t>
            </a:r>
          </a:p>
        </p:txBody>
      </p:sp>
      <p:sp>
        <p:nvSpPr>
          <p:cNvPr id="27" name="Oval 26">
            <a:extLst>
              <a:ext uri="{FF2B5EF4-FFF2-40B4-BE49-F238E27FC236}">
                <a16:creationId xmlns:a16="http://schemas.microsoft.com/office/drawing/2014/main" id="{8BAAFB5A-C132-5613-A646-ABD304F2C6E1}"/>
              </a:ext>
            </a:extLst>
          </p:cNvPr>
          <p:cNvSpPr/>
          <p:nvPr/>
        </p:nvSpPr>
        <p:spPr>
          <a:xfrm>
            <a:off x="150223" y="2563760"/>
            <a:ext cx="1746212" cy="1756295"/>
          </a:xfrm>
          <a:prstGeom prst="ellipse">
            <a:avLst/>
          </a:prstGeom>
          <a:solidFill>
            <a:schemeClr val="bg1">
              <a:lumMod val="90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300" b="1" dirty="0">
                <a:solidFill>
                  <a:schemeClr val="bg1">
                    <a:lumMod val="10000"/>
                  </a:schemeClr>
                </a:solidFill>
              </a:rPr>
              <a:t>Ausbildungs-vorbereitung in Voll- und Teilzeit</a:t>
            </a:r>
          </a:p>
          <a:p>
            <a:pPr algn="ctr"/>
            <a:r>
              <a:rPr lang="de-DE" sz="1300" b="1" dirty="0">
                <a:solidFill>
                  <a:schemeClr val="accent1">
                    <a:lumMod val="75000"/>
                  </a:schemeClr>
                </a:solidFill>
              </a:rPr>
              <a:t>Erster Schulabschluss</a:t>
            </a:r>
          </a:p>
        </p:txBody>
      </p:sp>
      <p:sp>
        <p:nvSpPr>
          <p:cNvPr id="29" name="Oval 28">
            <a:extLst>
              <a:ext uri="{FF2B5EF4-FFF2-40B4-BE49-F238E27FC236}">
                <a16:creationId xmlns:a16="http://schemas.microsoft.com/office/drawing/2014/main" id="{D1666E5D-DC50-5F2C-A201-309576889D80}"/>
              </a:ext>
            </a:extLst>
          </p:cNvPr>
          <p:cNvSpPr/>
          <p:nvPr/>
        </p:nvSpPr>
        <p:spPr>
          <a:xfrm>
            <a:off x="3898281" y="2559803"/>
            <a:ext cx="1856367" cy="1780071"/>
          </a:xfrm>
          <a:prstGeom prst="ellipse">
            <a:avLst/>
          </a:prstGeom>
          <a:solidFill>
            <a:schemeClr val="bg1">
              <a:lumMod val="90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de-DE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de-DE" sz="1300" b="1" dirty="0">
                <a:solidFill>
                  <a:schemeClr val="bg1">
                    <a:lumMod val="10000"/>
                  </a:schemeClr>
                </a:solidFill>
              </a:rPr>
              <a:t>Chance 18+</a:t>
            </a:r>
          </a:p>
          <a:p>
            <a:pPr algn="ctr"/>
            <a:r>
              <a:rPr lang="de-DE" sz="1300" b="1" dirty="0">
                <a:solidFill>
                  <a:schemeClr val="accent1">
                    <a:lumMod val="75000"/>
                  </a:schemeClr>
                </a:solidFill>
              </a:rPr>
              <a:t>Erster Schulabschluss</a:t>
            </a:r>
          </a:p>
        </p:txBody>
      </p:sp>
      <p:sp>
        <p:nvSpPr>
          <p:cNvPr id="30" name="Oval 29">
            <a:extLst>
              <a:ext uri="{FF2B5EF4-FFF2-40B4-BE49-F238E27FC236}">
                <a16:creationId xmlns:a16="http://schemas.microsoft.com/office/drawing/2014/main" id="{2A1E6E39-0CC7-5A3D-DF49-1B2D78FB588D}"/>
              </a:ext>
            </a:extLst>
          </p:cNvPr>
          <p:cNvSpPr/>
          <p:nvPr/>
        </p:nvSpPr>
        <p:spPr>
          <a:xfrm>
            <a:off x="5854533" y="2535256"/>
            <a:ext cx="1853032" cy="1822549"/>
          </a:xfrm>
          <a:prstGeom prst="ellipse">
            <a:avLst/>
          </a:prstGeom>
          <a:solidFill>
            <a:schemeClr val="bg1">
              <a:lumMod val="90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de-DE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de-DE" sz="1300" b="1" dirty="0">
                <a:solidFill>
                  <a:schemeClr val="bg1">
                    <a:lumMod val="10000"/>
                  </a:schemeClr>
                </a:solidFill>
              </a:rPr>
              <a:t>Berufsfach-schule 1</a:t>
            </a:r>
          </a:p>
          <a:p>
            <a:pPr algn="ctr"/>
            <a:r>
              <a:rPr lang="de-DE" sz="1300" b="1" dirty="0">
                <a:solidFill>
                  <a:schemeClr val="accent1">
                    <a:lumMod val="75000"/>
                  </a:schemeClr>
                </a:solidFill>
              </a:rPr>
              <a:t>Abschluss: Erweiterter Schulabschluss</a:t>
            </a:r>
          </a:p>
        </p:txBody>
      </p:sp>
      <p:sp>
        <p:nvSpPr>
          <p:cNvPr id="31" name="Oval 30">
            <a:extLst>
              <a:ext uri="{FF2B5EF4-FFF2-40B4-BE49-F238E27FC236}">
                <a16:creationId xmlns:a16="http://schemas.microsoft.com/office/drawing/2014/main" id="{3D883B55-D302-329B-8F5B-F5A34DA8239E}"/>
              </a:ext>
            </a:extLst>
          </p:cNvPr>
          <p:cNvSpPr/>
          <p:nvPr/>
        </p:nvSpPr>
        <p:spPr>
          <a:xfrm>
            <a:off x="7795147" y="2508892"/>
            <a:ext cx="1853032" cy="1866029"/>
          </a:xfrm>
          <a:prstGeom prst="ellipse">
            <a:avLst/>
          </a:prstGeom>
          <a:solidFill>
            <a:schemeClr val="bg1">
              <a:lumMod val="90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de-DE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de-DE" sz="1300" b="1" dirty="0">
                <a:solidFill>
                  <a:schemeClr val="bg1">
                    <a:lumMod val="10000"/>
                  </a:schemeClr>
                </a:solidFill>
              </a:rPr>
              <a:t>Berufsfach-schule 2</a:t>
            </a:r>
          </a:p>
          <a:p>
            <a:pPr algn="ctr"/>
            <a:r>
              <a:rPr lang="de-DE" sz="1300" b="1" dirty="0">
                <a:solidFill>
                  <a:schemeClr val="accent1">
                    <a:lumMod val="75000"/>
                  </a:schemeClr>
                </a:solidFill>
              </a:rPr>
              <a:t>Abschluss: Mittlerer Schulabsc</a:t>
            </a:r>
            <a:r>
              <a:rPr lang="de-DE" sz="1500" b="1" dirty="0">
                <a:solidFill>
                  <a:schemeClr val="accent1">
                    <a:lumMod val="75000"/>
                  </a:schemeClr>
                </a:solidFill>
              </a:rPr>
              <a:t>hluss</a:t>
            </a:r>
          </a:p>
        </p:txBody>
      </p:sp>
      <p:sp>
        <p:nvSpPr>
          <p:cNvPr id="35" name="Textfeld 34">
            <a:extLst>
              <a:ext uri="{FF2B5EF4-FFF2-40B4-BE49-F238E27FC236}">
                <a16:creationId xmlns:a16="http://schemas.microsoft.com/office/drawing/2014/main" id="{6875846E-8BEE-0AAC-8919-9FFD99740BFA}"/>
              </a:ext>
            </a:extLst>
          </p:cNvPr>
          <p:cNvSpPr txBox="1"/>
          <p:nvPr/>
        </p:nvSpPr>
        <p:spPr>
          <a:xfrm>
            <a:off x="181761" y="4856557"/>
            <a:ext cx="6696856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de-DE" sz="1600" b="1" dirty="0"/>
              <a:t>-    Vorbereitung und Teilnahme an Ausbildungsmessen</a:t>
            </a:r>
          </a:p>
          <a:p>
            <a:pPr marL="285750" indent="-285750" algn="l">
              <a:buFontTx/>
              <a:buChar char="-"/>
            </a:pPr>
            <a:r>
              <a:rPr lang="de-DE" sz="1600" b="1" dirty="0"/>
              <a:t>mehrwöchige Orientierungspraktika / Jahrespraktika</a:t>
            </a:r>
          </a:p>
          <a:p>
            <a:pPr marL="285750" indent="-285750" algn="l">
              <a:buFontTx/>
              <a:buChar char="-"/>
            </a:pPr>
            <a:r>
              <a:rPr lang="de-DE" sz="1600" b="1"/>
              <a:t>Vorstellung verschiedener </a:t>
            </a:r>
            <a:r>
              <a:rPr lang="de-DE" sz="1600" b="1" dirty="0"/>
              <a:t>Ausbildungsberufe</a:t>
            </a:r>
          </a:p>
          <a:p>
            <a:pPr marL="285750" indent="-285750" algn="l">
              <a:buFontTx/>
              <a:buChar char="-"/>
            </a:pPr>
            <a:r>
              <a:rPr lang="de-DE" sz="1600" b="1" dirty="0"/>
              <a:t>KAoA kompakt</a:t>
            </a:r>
          </a:p>
          <a:p>
            <a:pPr marL="285750" indent="-285750" algn="l">
              <a:buFontTx/>
              <a:buChar char="-"/>
            </a:pPr>
            <a:r>
              <a:rPr lang="de-DE" sz="1600" b="1" dirty="0"/>
              <a:t>Deutsches Sprachdiplom</a:t>
            </a:r>
          </a:p>
          <a:p>
            <a:pPr marL="285750" indent="-285750" algn="l">
              <a:buFontTx/>
              <a:buChar char="-"/>
            </a:pPr>
            <a:r>
              <a:rPr lang="de-DE" sz="1600" b="1" dirty="0"/>
              <a:t>Kooperation Diakonie (Nachhilfe, Rechtsbeistand …)</a:t>
            </a:r>
          </a:p>
          <a:p>
            <a:pPr marL="285750" indent="-285750" algn="l">
              <a:buFontTx/>
              <a:buChar char="-"/>
            </a:pPr>
            <a:r>
              <a:rPr lang="de-DE" sz="1600" b="1" dirty="0"/>
              <a:t>Stadtbibliothek, </a:t>
            </a:r>
            <a:r>
              <a:rPr lang="de-DE" sz="1600" b="1" dirty="0" err="1"/>
              <a:t>Crosspoint</a:t>
            </a:r>
            <a:r>
              <a:rPr lang="de-DE" sz="1600" b="1" dirty="0"/>
              <a:t> …</a:t>
            </a:r>
          </a:p>
        </p:txBody>
      </p:sp>
      <p:sp>
        <p:nvSpPr>
          <p:cNvPr id="36" name="Textfeld 35">
            <a:extLst>
              <a:ext uri="{FF2B5EF4-FFF2-40B4-BE49-F238E27FC236}">
                <a16:creationId xmlns:a16="http://schemas.microsoft.com/office/drawing/2014/main" id="{447EBFF0-D043-3A85-2441-9FD4E54F0D83}"/>
              </a:ext>
            </a:extLst>
          </p:cNvPr>
          <p:cNvSpPr txBox="1"/>
          <p:nvPr/>
        </p:nvSpPr>
        <p:spPr>
          <a:xfrm>
            <a:off x="414655" y="4418923"/>
            <a:ext cx="7214453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de-DE" sz="2200" b="1" u="sng" dirty="0">
                <a:solidFill>
                  <a:schemeClr val="accent2">
                    <a:lumMod val="75000"/>
                  </a:schemeClr>
                </a:solidFill>
              </a:rPr>
              <a:t>Berufsorientierung &amp; Kooperationen</a:t>
            </a:r>
          </a:p>
        </p:txBody>
      </p:sp>
      <p:pic>
        <p:nvPicPr>
          <p:cNvPr id="37" name="Grafik 62">
            <a:extLst>
              <a:ext uri="{FF2B5EF4-FFF2-40B4-BE49-F238E27FC236}">
                <a16:creationId xmlns:a16="http://schemas.microsoft.com/office/drawing/2014/main" id="{C15A0375-4729-B732-B47B-33421A80E028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03954" y="5376635"/>
            <a:ext cx="1269679" cy="737231"/>
          </a:xfrm>
          <a:prstGeom prst="rect">
            <a:avLst/>
          </a:prstGeom>
        </p:spPr>
      </p:pic>
      <p:pic>
        <p:nvPicPr>
          <p:cNvPr id="38" name="Grafik 96">
            <a:extLst>
              <a:ext uri="{FF2B5EF4-FFF2-40B4-BE49-F238E27FC236}">
                <a16:creationId xmlns:a16="http://schemas.microsoft.com/office/drawing/2014/main" id="{41F8848C-FEA8-4C03-8301-F64846B3A82F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28368" y="4511545"/>
            <a:ext cx="636942" cy="636942"/>
          </a:xfrm>
          <a:prstGeom prst="rect">
            <a:avLst/>
          </a:prstGeom>
        </p:spPr>
      </p:pic>
      <p:pic>
        <p:nvPicPr>
          <p:cNvPr id="39" name="Grafik 95">
            <a:extLst>
              <a:ext uri="{FF2B5EF4-FFF2-40B4-BE49-F238E27FC236}">
                <a16:creationId xmlns:a16="http://schemas.microsoft.com/office/drawing/2014/main" id="{AA51CEB6-A182-4B05-DBF1-597ACC9AB8D3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80721" y="4535185"/>
            <a:ext cx="2177668" cy="737232"/>
          </a:xfrm>
          <a:prstGeom prst="rect">
            <a:avLst/>
          </a:prstGeom>
        </p:spPr>
      </p:pic>
      <p:pic>
        <p:nvPicPr>
          <p:cNvPr id="40" name="Grafik 98">
            <a:extLst>
              <a:ext uri="{FF2B5EF4-FFF2-40B4-BE49-F238E27FC236}">
                <a16:creationId xmlns:a16="http://schemas.microsoft.com/office/drawing/2014/main" id="{87FE4E92-BE35-06E6-5C10-491CD70C0F95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9047" y="5389651"/>
            <a:ext cx="711201" cy="711201"/>
          </a:xfrm>
          <a:prstGeom prst="rect">
            <a:avLst/>
          </a:prstGeom>
        </p:spPr>
      </p:pic>
      <p:pic>
        <p:nvPicPr>
          <p:cNvPr id="41" name="Grafik 40">
            <a:extLst>
              <a:ext uri="{FF2B5EF4-FFF2-40B4-BE49-F238E27FC236}">
                <a16:creationId xmlns:a16="http://schemas.microsoft.com/office/drawing/2014/main" id="{D2D748A8-6A45-DA02-C725-93D31659AF6A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65446" y="5404082"/>
            <a:ext cx="1864166" cy="896289"/>
          </a:xfrm>
          <a:prstGeom prst="rect">
            <a:avLst/>
          </a:prstGeom>
        </p:spPr>
      </p:pic>
      <p:sp>
        <p:nvSpPr>
          <p:cNvPr id="42" name="Oval 41">
            <a:extLst>
              <a:ext uri="{FF2B5EF4-FFF2-40B4-BE49-F238E27FC236}">
                <a16:creationId xmlns:a16="http://schemas.microsoft.com/office/drawing/2014/main" id="{95AF78EF-00C9-7686-D7D5-C1DA0FAC6B88}"/>
              </a:ext>
            </a:extLst>
          </p:cNvPr>
          <p:cNvSpPr/>
          <p:nvPr/>
        </p:nvSpPr>
        <p:spPr>
          <a:xfrm>
            <a:off x="1988665" y="2559803"/>
            <a:ext cx="1856367" cy="1822549"/>
          </a:xfrm>
          <a:prstGeom prst="ellipse">
            <a:avLst/>
          </a:prstGeom>
          <a:solidFill>
            <a:schemeClr val="bg1">
              <a:lumMod val="90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de-DE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de-DE" sz="1300" b="1" dirty="0">
                <a:solidFill>
                  <a:schemeClr val="bg1">
                    <a:lumMod val="10000"/>
                  </a:schemeClr>
                </a:solidFill>
              </a:rPr>
              <a:t>Internationale</a:t>
            </a:r>
            <a:r>
              <a:rPr lang="de-DE" sz="1400" b="1" dirty="0">
                <a:solidFill>
                  <a:schemeClr val="bg1">
                    <a:lumMod val="10000"/>
                  </a:schemeClr>
                </a:solidFill>
              </a:rPr>
              <a:t> Förderklassen</a:t>
            </a:r>
          </a:p>
          <a:p>
            <a:pPr algn="ctr"/>
            <a:r>
              <a:rPr lang="de-DE" sz="1300" b="1" dirty="0">
                <a:solidFill>
                  <a:schemeClr val="accent1">
                    <a:lumMod val="75000"/>
                  </a:schemeClr>
                </a:solidFill>
              </a:rPr>
              <a:t>Erster Schulabschluss</a:t>
            </a:r>
          </a:p>
        </p:txBody>
      </p:sp>
      <p:sp>
        <p:nvSpPr>
          <p:cNvPr id="46" name="Oval 45">
            <a:extLst>
              <a:ext uri="{FF2B5EF4-FFF2-40B4-BE49-F238E27FC236}">
                <a16:creationId xmlns:a16="http://schemas.microsoft.com/office/drawing/2014/main" id="{30E22C42-F87F-0B24-A7D2-DCAFC8EB5A8A}"/>
              </a:ext>
            </a:extLst>
          </p:cNvPr>
          <p:cNvSpPr/>
          <p:nvPr/>
        </p:nvSpPr>
        <p:spPr>
          <a:xfrm>
            <a:off x="9717066" y="2516823"/>
            <a:ext cx="1853032" cy="1866029"/>
          </a:xfrm>
          <a:prstGeom prst="ellipse">
            <a:avLst/>
          </a:prstGeom>
          <a:solidFill>
            <a:schemeClr val="bg1">
              <a:lumMod val="90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de-DE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de-DE" sz="1500" b="1" dirty="0">
                <a:solidFill>
                  <a:schemeClr val="accent1">
                    <a:lumMod val="75000"/>
                  </a:schemeClr>
                </a:solidFill>
              </a:rPr>
              <a:t>sowie alle anderen Abschlüsse bis zum Abitur</a:t>
            </a:r>
          </a:p>
        </p:txBody>
      </p:sp>
      <p:pic>
        <p:nvPicPr>
          <p:cNvPr id="51" name="Grafik 50">
            <a:extLst>
              <a:ext uri="{FF2B5EF4-FFF2-40B4-BE49-F238E27FC236}">
                <a16:creationId xmlns:a16="http://schemas.microsoft.com/office/drawing/2014/main" id="{8D06ECA5-EA9E-BF8D-B602-8BF39FE6E79D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05256" y="5431153"/>
            <a:ext cx="2767080" cy="669699"/>
          </a:xfrm>
          <a:prstGeom prst="rect">
            <a:avLst/>
          </a:prstGeom>
        </p:spPr>
      </p:pic>
      <p:pic>
        <p:nvPicPr>
          <p:cNvPr id="53" name="Grafik 52">
            <a:extLst>
              <a:ext uri="{FF2B5EF4-FFF2-40B4-BE49-F238E27FC236}">
                <a16:creationId xmlns:a16="http://schemas.microsoft.com/office/drawing/2014/main" id="{0E74AC78-3DD2-3964-E32E-E79C65D158BF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42015" y="4511545"/>
            <a:ext cx="1144575" cy="865840"/>
          </a:xfrm>
          <a:prstGeom prst="rect">
            <a:avLst/>
          </a:prstGeom>
        </p:spPr>
      </p:pic>
      <p:pic>
        <p:nvPicPr>
          <p:cNvPr id="55" name="Grafik 54">
            <a:extLst>
              <a:ext uri="{FF2B5EF4-FFF2-40B4-BE49-F238E27FC236}">
                <a16:creationId xmlns:a16="http://schemas.microsoft.com/office/drawing/2014/main" id="{C7D3FA95-A072-CE71-1BEB-AE406D0F58C3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62764" y="4422217"/>
            <a:ext cx="1785416" cy="1006671"/>
          </a:xfrm>
          <a:prstGeom prst="rect">
            <a:avLst/>
          </a:prstGeom>
        </p:spPr>
      </p:pic>
      <p:pic>
        <p:nvPicPr>
          <p:cNvPr id="43" name="Inhaltsplatzhalter 4">
            <a:extLst>
              <a:ext uri="{FF2B5EF4-FFF2-40B4-BE49-F238E27FC236}">
                <a16:creationId xmlns:a16="http://schemas.microsoft.com/office/drawing/2014/main" id="{6E9639B4-01E2-CCC7-8067-457DEC5C2444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496" y="225054"/>
            <a:ext cx="2169457" cy="7551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491393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sz="2000" b="1" dirty="0">
                <a:latin typeface="Arial" panose="020B0604020202020204" pitchFamily="34" charset="0"/>
                <a:cs typeface="Arial" panose="020B0604020202020204" pitchFamily="34" charset="0"/>
              </a:rPr>
              <a:t>Arbeitskreis 5</a:t>
            </a:r>
            <a:r>
              <a:rPr lang="de-DE" sz="2000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de-DE" sz="20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e-DE" sz="2000" b="1" dirty="0">
                <a:latin typeface="Arial" panose="020B0604020202020204" pitchFamily="34" charset="0"/>
                <a:cs typeface="Arial" panose="020B0604020202020204" pitchFamily="34" charset="0"/>
              </a:rPr>
              <a:t>für Schüler*innen mit spezifischen Bedarfen </a:t>
            </a:r>
            <a:endParaRPr lang="de-DE" sz="2000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e-DE" dirty="0"/>
          </a:p>
          <a:p>
            <a:endParaRPr lang="de-DE" dirty="0"/>
          </a:p>
          <a:p>
            <a:endParaRPr lang="de-DE" dirty="0"/>
          </a:p>
          <a:p>
            <a:pPr marL="0" indent="0" algn="ctr">
              <a:buNone/>
            </a:pPr>
            <a:r>
              <a:rPr lang="de-DE" b="1" dirty="0"/>
              <a:t>Vielen Dank für Ihre Aufmerksamkeit</a:t>
            </a:r>
          </a:p>
        </p:txBody>
      </p:sp>
      <p:pic>
        <p:nvPicPr>
          <p:cNvPr id="4" name="Grafik 1901325611" descr="Ein Bild, das Grafiken, Logo, Symbol, Schrift enthält.&#10;&#10;Automatisch generierte Beschreibu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4109"/>
          <a:stretch>
            <a:fillRect/>
          </a:stretch>
        </p:blipFill>
        <p:spPr bwMode="auto">
          <a:xfrm>
            <a:off x="8310282" y="589242"/>
            <a:ext cx="2887196" cy="9734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605233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el 1">
            <a:extLst>
              <a:ext uri="{FF2B5EF4-FFF2-40B4-BE49-F238E27FC236}">
                <a16:creationId xmlns:a16="http://schemas.microsoft.com/office/drawing/2014/main" id="{ABEA108C-EC58-D613-0E64-B9792DE82C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3443" y="2991555"/>
            <a:ext cx="5528608" cy="1665111"/>
          </a:xfrm>
        </p:spPr>
        <p:txBody>
          <a:bodyPr>
            <a:noAutofit/>
          </a:bodyPr>
          <a:lstStyle/>
          <a:p>
            <a:r>
              <a:rPr lang="de-DE" sz="2000" b="1" u="sng">
                <a:latin typeface="Arial" panose="020B0604020202020204" pitchFamily="34" charset="0"/>
                <a:cs typeface="Arial" panose="020B0604020202020204" pitchFamily="34" charset="0"/>
              </a:rPr>
              <a:t>Arbeitskreis 5</a:t>
            </a:r>
            <a:r>
              <a:rPr lang="de-DE" sz="200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de-DE" sz="200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e-DE" sz="2000" b="1">
                <a:latin typeface="Arial" panose="020B0604020202020204" pitchFamily="34" charset="0"/>
                <a:cs typeface="Arial" panose="020B0604020202020204" pitchFamily="34" charset="0"/>
              </a:rPr>
              <a:t>für Schüler*innen</a:t>
            </a:r>
            <a:br>
              <a:rPr lang="de-DE" sz="2000" b="1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e-DE" sz="2000" b="1">
                <a:latin typeface="Arial" panose="020B0604020202020204" pitchFamily="34" charset="0"/>
                <a:cs typeface="Arial" panose="020B0604020202020204" pitchFamily="34" charset="0"/>
              </a:rPr>
              <a:t>mit spezifischen</a:t>
            </a:r>
            <a:br>
              <a:rPr lang="de-DE" sz="2000" b="1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e-DE" sz="2000" b="1">
                <a:latin typeface="Arial" panose="020B0604020202020204" pitchFamily="34" charset="0"/>
                <a:cs typeface="Arial" panose="020B0604020202020204" pitchFamily="34" charset="0"/>
              </a:rPr>
              <a:t>Bedarfen </a:t>
            </a:r>
            <a:endParaRPr lang="de-DE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Grafik 2">
            <a:extLst>
              <a:ext uri="{FF2B5EF4-FFF2-40B4-BE49-F238E27FC236}">
                <a16:creationId xmlns:a16="http://schemas.microsoft.com/office/drawing/2014/main" id="{029B273A-23D2-93E0-A7D0-3716271FAA5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9401" y="222378"/>
            <a:ext cx="4289952" cy="6090875"/>
          </a:xfrm>
          <a:prstGeom prst="rect">
            <a:avLst/>
          </a:prstGeom>
        </p:spPr>
      </p:pic>
      <p:pic>
        <p:nvPicPr>
          <p:cNvPr id="4" name="Grafik 3" descr="Ein Bild, das Text, Menschliches Gesicht, Screenshot, Kleidung enthält.&#10;&#10;Automatisch generierte Beschreibung">
            <a:extLst>
              <a:ext uri="{FF2B5EF4-FFF2-40B4-BE49-F238E27FC236}">
                <a16:creationId xmlns:a16="http://schemas.microsoft.com/office/drawing/2014/main" id="{464E6FE7-8E74-5A77-D13D-85456EEE4AA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75414" y="106326"/>
            <a:ext cx="4394370" cy="62838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862863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8200" y="1027906"/>
            <a:ext cx="9409981" cy="1325563"/>
          </a:xfrm>
        </p:spPr>
        <p:txBody>
          <a:bodyPr>
            <a:normAutofit/>
          </a:bodyPr>
          <a:lstStyle/>
          <a:p>
            <a:r>
              <a:rPr lang="de-DE" dirty="0"/>
              <a:t> </a:t>
            </a:r>
            <a:r>
              <a:rPr lang="de-DE" sz="3600" b="1" u="sng" dirty="0">
                <a:latin typeface="Arial" panose="020B0604020202020204" pitchFamily="34" charset="0"/>
                <a:cs typeface="Arial" panose="020B0604020202020204" pitchFamily="34" charset="0"/>
              </a:rPr>
              <a:t>Ziele unserer Arbeit 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96231" y="2353469"/>
            <a:ext cx="10957569" cy="4351338"/>
          </a:xfrm>
        </p:spPr>
        <p:txBody>
          <a:bodyPr>
            <a:normAutofit fontScale="92500" lnSpcReduction="10000"/>
          </a:bodyPr>
          <a:lstStyle/>
          <a:p>
            <a:pPr lvl="1"/>
            <a:r>
              <a:rPr lang="de-DE" sz="2800" kern="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passgenaue Angebote für Schüler*innen durch individuelle </a:t>
            </a:r>
            <a:r>
              <a:rPr lang="de-DE" sz="2800" kern="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Unterstützung</a:t>
            </a:r>
            <a:r>
              <a:rPr lang="de-DE" sz="2800" kern="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/>
            </a:r>
            <a:br>
              <a:rPr lang="de-DE" sz="2800" kern="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</a:br>
            <a:endParaRPr lang="de-DE" sz="2800" kern="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lvl="1"/>
            <a:r>
              <a:rPr lang="de-DE" sz="2800" kern="0" dirty="0">
                <a:latin typeface="Arial" panose="020B0604020202020204" pitchFamily="34" charset="0"/>
                <a:cs typeface="Arial" panose="020B0604020202020204" pitchFamily="34" charset="0"/>
              </a:rPr>
              <a:t>Ansprechperson für </a:t>
            </a:r>
          </a:p>
          <a:p>
            <a:pPr lvl="2">
              <a:buFont typeface="Wingdings" panose="05000000000000000000" pitchFamily="2" charset="2"/>
              <a:buChar char="ü"/>
            </a:pPr>
            <a:r>
              <a:rPr lang="de-DE" sz="2400" kern="0" dirty="0">
                <a:latin typeface="Arial" panose="020B0604020202020204" pitchFamily="34" charset="0"/>
                <a:cs typeface="Arial" panose="020B0604020202020204" pitchFamily="34" charset="0"/>
              </a:rPr>
              <a:t>Erziehungsberechtigte </a:t>
            </a:r>
          </a:p>
          <a:p>
            <a:pPr lvl="2">
              <a:buFont typeface="Wingdings" panose="05000000000000000000" pitchFamily="2" charset="2"/>
              <a:buChar char="ü"/>
            </a:pPr>
            <a:r>
              <a:rPr lang="de-DE" sz="2400" kern="0" dirty="0">
                <a:latin typeface="Arial" panose="020B0604020202020204" pitchFamily="34" charset="0"/>
                <a:cs typeface="Arial" panose="020B0604020202020204" pitchFamily="34" charset="0"/>
              </a:rPr>
              <a:t>Vormund</a:t>
            </a:r>
          </a:p>
          <a:p>
            <a:pPr lvl="2">
              <a:buFont typeface="Wingdings" panose="05000000000000000000" pitchFamily="2" charset="2"/>
              <a:buChar char="ü"/>
            </a:pPr>
            <a:r>
              <a:rPr lang="de-DE" sz="2400" kern="0" dirty="0">
                <a:latin typeface="Arial" panose="020B0604020202020204" pitchFamily="34" charset="0"/>
                <a:cs typeface="Arial" panose="020B0604020202020204" pitchFamily="34" charset="0"/>
              </a:rPr>
              <a:t>Betreuer*innen </a:t>
            </a:r>
          </a:p>
          <a:p>
            <a:pPr lvl="2">
              <a:buFont typeface="Wingdings" panose="05000000000000000000" pitchFamily="2" charset="2"/>
              <a:buChar char="ü"/>
            </a:pPr>
            <a:r>
              <a:rPr lang="de-DE" sz="2400" kern="0" dirty="0">
                <a:latin typeface="Arial" panose="020B0604020202020204" pitchFamily="34" charset="0"/>
                <a:cs typeface="Arial" panose="020B0604020202020204" pitchFamily="34" charset="0"/>
              </a:rPr>
              <a:t>Schulsozialarbeiter*innen</a:t>
            </a:r>
          </a:p>
          <a:p>
            <a:pPr lvl="2">
              <a:buFont typeface="Wingdings" panose="05000000000000000000" pitchFamily="2" charset="2"/>
              <a:buChar char="ü"/>
            </a:pPr>
            <a:r>
              <a:rPr lang="de-DE" sz="2400" kern="0" dirty="0">
                <a:latin typeface="Arial" panose="020B0604020202020204" pitchFamily="34" charset="0"/>
                <a:cs typeface="Arial" panose="020B0604020202020204" pitchFamily="34" charset="0"/>
              </a:rPr>
              <a:t>Willkommenszentren</a:t>
            </a:r>
          </a:p>
          <a:p>
            <a:pPr lvl="2">
              <a:buFont typeface="Wingdings" panose="05000000000000000000" pitchFamily="2" charset="2"/>
              <a:buChar char="ü"/>
            </a:pPr>
            <a:r>
              <a:rPr lang="de-DE" sz="2400" dirty="0">
                <a:latin typeface="Arial" panose="020B0604020202020204" pitchFamily="34" charset="0"/>
                <a:cs typeface="Arial" panose="020B0604020202020204" pitchFamily="34" charset="0"/>
              </a:rPr>
              <a:t>Wohlfahrtsverbände</a:t>
            </a:r>
          </a:p>
          <a:p>
            <a:pPr lvl="2">
              <a:buFont typeface="Wingdings" panose="05000000000000000000" pitchFamily="2" charset="2"/>
              <a:buChar char="ü"/>
            </a:pPr>
            <a:r>
              <a:rPr lang="de-DE" sz="2400" dirty="0" err="1">
                <a:latin typeface="Arial" panose="020B0604020202020204" pitchFamily="34" charset="0"/>
                <a:cs typeface="Arial" panose="020B0604020202020204" pitchFamily="34" charset="0"/>
              </a:rPr>
              <a:t>Diakonien</a:t>
            </a:r>
            <a:endParaRPr lang="de-DE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2">
              <a:buFont typeface="Wingdings" panose="05000000000000000000" pitchFamily="2" charset="2"/>
              <a:buChar char="ü"/>
            </a:pPr>
            <a:r>
              <a:rPr lang="de-DE" sz="2400" dirty="0">
                <a:latin typeface="Arial" panose="020B0604020202020204" pitchFamily="34" charset="0"/>
                <a:cs typeface="Arial" panose="020B0604020202020204" pitchFamily="34" charset="0"/>
              </a:rPr>
              <a:t>…</a:t>
            </a:r>
          </a:p>
          <a:p>
            <a:pPr marL="0" indent="0">
              <a:buNone/>
            </a:pPr>
            <a:endParaRPr lang="de-DE" dirty="0"/>
          </a:p>
        </p:txBody>
      </p:sp>
      <p:sp>
        <p:nvSpPr>
          <p:cNvPr id="7" name="Titel 1"/>
          <p:cNvSpPr txBox="1">
            <a:spLocks/>
          </p:cNvSpPr>
          <p:nvPr/>
        </p:nvSpPr>
        <p:spPr>
          <a:xfrm>
            <a:off x="838200" y="118958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DE" sz="1800" b="1" dirty="0">
                <a:latin typeface="Arial" panose="020B0604020202020204" pitchFamily="34" charset="0"/>
                <a:cs typeface="Arial" panose="020B0604020202020204" pitchFamily="34" charset="0"/>
              </a:rPr>
              <a:t>Arbeitskreis 5</a:t>
            </a:r>
            <a:r>
              <a:rPr lang="de-DE" sz="1800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de-DE" sz="18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e-DE" sz="1800" b="1" dirty="0">
                <a:latin typeface="Arial" panose="020B0604020202020204" pitchFamily="34" charset="0"/>
                <a:cs typeface="Arial" panose="020B0604020202020204" pitchFamily="34" charset="0"/>
              </a:rPr>
              <a:t>für Schüler*innen mit spezifischen Bedarfen </a:t>
            </a:r>
            <a:endParaRPr lang="de-DE" sz="1800" dirty="0"/>
          </a:p>
        </p:txBody>
      </p:sp>
      <p:pic>
        <p:nvPicPr>
          <p:cNvPr id="8" name="Grafik 1901325611" descr="Ein Bild, das Grafiken, Logo, Symbol, Schrift enthält.&#10;&#10;Automatisch generierte Beschreibu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4109"/>
          <a:stretch>
            <a:fillRect/>
          </a:stretch>
        </p:blipFill>
        <p:spPr bwMode="auto">
          <a:xfrm>
            <a:off x="9195758" y="260229"/>
            <a:ext cx="2729828" cy="9203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9171079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8200" y="517842"/>
            <a:ext cx="9409981" cy="1325563"/>
          </a:xfrm>
        </p:spPr>
        <p:txBody>
          <a:bodyPr>
            <a:normAutofit/>
          </a:bodyPr>
          <a:lstStyle/>
          <a:p>
            <a:r>
              <a:rPr lang="de-DE" dirty="0"/>
              <a:t/>
            </a:r>
            <a:br>
              <a:rPr lang="de-DE" dirty="0"/>
            </a:br>
            <a:r>
              <a:rPr lang="de-DE" sz="3600" b="1" u="sng" dirty="0">
                <a:latin typeface="Arial" panose="020B0604020202020204" pitchFamily="34" charset="0"/>
                <a:cs typeface="Arial" panose="020B0604020202020204" pitchFamily="34" charset="0"/>
              </a:rPr>
              <a:t>Unsere Arbeit für die Lernenden</a:t>
            </a:r>
            <a:r>
              <a:rPr lang="de-DE" b="1" u="sng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4402" y="1980398"/>
            <a:ext cx="10515600" cy="4351338"/>
          </a:xfrm>
        </p:spPr>
        <p:txBody>
          <a:bodyPr>
            <a:normAutofit/>
          </a:bodyPr>
          <a:lstStyle/>
          <a:p>
            <a:pPr marL="457200" lvl="1" indent="0">
              <a:buNone/>
            </a:pPr>
            <a:r>
              <a:rPr lang="de-DE" sz="2800" dirty="0">
                <a:latin typeface="Arial" panose="020B0604020202020204" pitchFamily="34" charset="0"/>
                <a:cs typeface="Arial" panose="020B0604020202020204" pitchFamily="34" charset="0"/>
              </a:rPr>
              <a:t>Zentrale Beratung und Unterstützung von Lernenden beim </a:t>
            </a:r>
            <a:r>
              <a:rPr lang="de-DE" sz="2800" kern="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Übergang aus der SEK I in den Bereich der Ausbildungsvorbereitung am Berufskolleg</a:t>
            </a:r>
          </a:p>
          <a:p>
            <a:pPr marL="457200" lvl="1" indent="0">
              <a:buNone/>
            </a:pPr>
            <a:endParaRPr lang="de-DE" sz="2800" kern="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lvl="2">
              <a:buFont typeface="Wingdings" panose="05000000000000000000" pitchFamily="2" charset="2"/>
              <a:buChar char="ü"/>
            </a:pPr>
            <a:r>
              <a:rPr lang="de-DE" sz="2400" dirty="0">
                <a:latin typeface="Arial" panose="020B0604020202020204" pitchFamily="34" charset="0"/>
                <a:cs typeface="Arial" panose="020B0604020202020204" pitchFamily="34" charset="0"/>
              </a:rPr>
              <a:t>Schüler*innen ohne Schulabschluss </a:t>
            </a:r>
          </a:p>
          <a:p>
            <a:pPr lvl="2">
              <a:buFont typeface="Wingdings" panose="05000000000000000000" pitchFamily="2" charset="2"/>
              <a:buChar char="ü"/>
            </a:pPr>
            <a:r>
              <a:rPr lang="de-DE" sz="2400" dirty="0">
                <a:latin typeface="Arial" panose="020B0604020202020204" pitchFamily="34" charset="0"/>
                <a:cs typeface="Arial" panose="020B0604020202020204" pitchFamily="34" charset="0"/>
              </a:rPr>
              <a:t>Schüler*innen mit Förderschulabschluss </a:t>
            </a:r>
          </a:p>
          <a:p>
            <a:pPr lvl="2">
              <a:buFont typeface="Wingdings" panose="05000000000000000000" pitchFamily="2" charset="2"/>
              <a:buChar char="ü"/>
            </a:pPr>
            <a:r>
              <a:rPr lang="de-DE" sz="2400" dirty="0">
                <a:latin typeface="Arial" panose="020B0604020202020204" pitchFamily="34" charset="0"/>
                <a:cs typeface="Arial" panose="020B0604020202020204" pitchFamily="34" charset="0"/>
              </a:rPr>
              <a:t>Schüler*innen mit Zuwanderungsgeschichte</a:t>
            </a:r>
          </a:p>
          <a:p>
            <a:pPr lvl="2">
              <a:buFont typeface="Wingdings" panose="05000000000000000000" pitchFamily="2" charset="2"/>
              <a:buChar char="ü"/>
            </a:pPr>
            <a:r>
              <a:rPr lang="de-DE" sz="2400" dirty="0">
                <a:latin typeface="Arial" panose="020B0604020202020204" pitchFamily="34" charset="0"/>
                <a:cs typeface="Arial" panose="020B0604020202020204" pitchFamily="34" charset="0"/>
              </a:rPr>
              <a:t>Schüler*innen mit besonderen Bedarfen</a:t>
            </a:r>
          </a:p>
          <a:p>
            <a:pPr lvl="2">
              <a:buFont typeface="Wingdings" panose="05000000000000000000" pitchFamily="2" charset="2"/>
              <a:buChar char="ü"/>
            </a:pPr>
            <a:r>
              <a:rPr lang="de-DE" sz="2400" dirty="0">
                <a:latin typeface="Arial" panose="020B0604020202020204" pitchFamily="34" charset="0"/>
                <a:cs typeface="Arial" panose="020B0604020202020204" pitchFamily="34" charset="0"/>
              </a:rPr>
              <a:t>schulpflichtige Schüler*innen in der SEK II</a:t>
            </a:r>
          </a:p>
          <a:p>
            <a:pPr lvl="2">
              <a:buFont typeface="Wingdings" panose="05000000000000000000" pitchFamily="2" charset="2"/>
              <a:buChar char="ü"/>
            </a:pPr>
            <a:endParaRPr lang="de-DE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endParaRPr lang="de-DE" sz="2800" dirty="0"/>
          </a:p>
          <a:p>
            <a:pPr marL="0" indent="0">
              <a:buNone/>
            </a:pPr>
            <a:endParaRPr lang="de-DE" dirty="0"/>
          </a:p>
        </p:txBody>
      </p:sp>
      <p:pic>
        <p:nvPicPr>
          <p:cNvPr id="4" name="Grafik 4">
            <a:extLst>
              <a:ext uri="{FF2B5EF4-FFF2-40B4-BE49-F238E27FC236}">
                <a16:creationId xmlns:a16="http://schemas.microsoft.com/office/drawing/2014/main" id="{D5513586-5773-78FD-9F13-45291D23E904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4108"/>
          <a:stretch/>
        </p:blipFill>
        <p:spPr>
          <a:xfrm>
            <a:off x="9829790" y="123483"/>
            <a:ext cx="2362210" cy="906805"/>
          </a:xfrm>
          <a:prstGeom prst="rect">
            <a:avLst/>
          </a:prstGeom>
        </p:spPr>
      </p:pic>
      <p:sp>
        <p:nvSpPr>
          <p:cNvPr id="5" name="Rechteck 4"/>
          <p:cNvSpPr/>
          <p:nvPr/>
        </p:nvSpPr>
        <p:spPr>
          <a:xfrm>
            <a:off x="838200" y="314551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de-DE" b="1" dirty="0">
                <a:latin typeface="Arial" panose="020B0604020202020204" pitchFamily="34" charset="0"/>
                <a:cs typeface="Arial" panose="020B0604020202020204" pitchFamily="34" charset="0"/>
              </a:rPr>
              <a:t>Arbeitskreis 5</a:t>
            </a:r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e-DE" b="1" dirty="0">
                <a:latin typeface="Arial" panose="020B0604020202020204" pitchFamily="34" charset="0"/>
                <a:cs typeface="Arial" panose="020B0604020202020204" pitchFamily="34" charset="0"/>
              </a:rPr>
              <a:t>für Schüler*innen mit spezifischen Bedarfen 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6031081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8200" y="637716"/>
            <a:ext cx="9409981" cy="1325563"/>
          </a:xfrm>
        </p:spPr>
        <p:txBody>
          <a:bodyPr>
            <a:normAutofit fontScale="90000"/>
          </a:bodyPr>
          <a:lstStyle/>
          <a:p>
            <a:r>
              <a:rPr lang="de-DE" dirty="0">
                <a:solidFill>
                  <a:schemeClr val="accent2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de-DE" dirty="0">
                <a:solidFill>
                  <a:schemeClr val="accent2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e-DE" sz="3100" dirty="0">
                <a:solidFill>
                  <a:schemeClr val="accent2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Handlungsfeld 1 – SEK I Beratung optimieren</a:t>
            </a:r>
            <a:br>
              <a:rPr lang="de-DE" sz="3100" dirty="0">
                <a:solidFill>
                  <a:schemeClr val="accent2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e-DE" sz="3100" b="1" u="sng" dirty="0">
                <a:latin typeface="Arial" panose="020B0604020202020204" pitchFamily="34" charset="0"/>
                <a:cs typeface="Arial" panose="020B0604020202020204" pitchFamily="34" charset="0"/>
              </a:rPr>
              <a:t>Unsere Arbeit für die Schulen der SEK I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4401" y="2121906"/>
            <a:ext cx="9324437" cy="4451421"/>
          </a:xfrm>
        </p:spPr>
        <p:txBody>
          <a:bodyPr>
            <a:normAutofit/>
          </a:bodyPr>
          <a:lstStyle/>
          <a:p>
            <a:pPr lvl="2"/>
            <a:r>
              <a:rPr lang="de-DE" sz="2400" dirty="0">
                <a:latin typeface="Arial" panose="020B0604020202020204" pitchFamily="34" charset="0"/>
                <a:cs typeface="Arial" panose="020B0604020202020204" pitchFamily="34" charset="0"/>
              </a:rPr>
              <a:t>Ansprechperson für die Schulen der SEK I</a:t>
            </a:r>
            <a:br>
              <a:rPr lang="de-DE" sz="2400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de-DE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2"/>
            <a:r>
              <a:rPr lang="de-DE" sz="2400" dirty="0">
                <a:latin typeface="Arial" panose="020B0604020202020204" pitchFamily="34" charset="0"/>
                <a:cs typeface="Arial" panose="020B0604020202020204" pitchFamily="34" charset="0"/>
              </a:rPr>
              <a:t>Informationsveranstaltungen an den Schulen der SEK I</a:t>
            </a:r>
          </a:p>
          <a:p>
            <a:pPr lvl="3">
              <a:buFont typeface="Wingdings" panose="05000000000000000000" pitchFamily="2" charset="2"/>
              <a:buChar char="ü"/>
            </a:pPr>
            <a:r>
              <a:rPr lang="de-DE" sz="2000" dirty="0">
                <a:latin typeface="Arial" panose="020B0604020202020204" pitchFamily="34" charset="0"/>
                <a:cs typeface="Arial" panose="020B0604020202020204" pitchFamily="34" charset="0"/>
              </a:rPr>
              <a:t>Lehrerkräftekonferenzen</a:t>
            </a:r>
          </a:p>
          <a:p>
            <a:pPr lvl="3">
              <a:buFont typeface="Wingdings" panose="05000000000000000000" pitchFamily="2" charset="2"/>
              <a:buChar char="ü"/>
            </a:pPr>
            <a:r>
              <a:rPr lang="de-DE" sz="2000" dirty="0">
                <a:latin typeface="Arial" panose="020B0604020202020204" pitchFamily="34" charset="0"/>
                <a:cs typeface="Arial" panose="020B0604020202020204" pitchFamily="34" charset="0"/>
              </a:rPr>
              <a:t>Tag der offenen Tür an den Schulen</a:t>
            </a:r>
          </a:p>
          <a:p>
            <a:pPr lvl="3">
              <a:buFont typeface="Wingdings" panose="05000000000000000000" pitchFamily="2" charset="2"/>
              <a:buChar char="ü"/>
            </a:pPr>
            <a:r>
              <a:rPr lang="de-DE" sz="2000" dirty="0">
                <a:latin typeface="Arial" panose="020B0604020202020204" pitchFamily="34" charset="0"/>
                <a:cs typeface="Arial" panose="020B0604020202020204" pitchFamily="34" charset="0"/>
              </a:rPr>
              <a:t>Pflegschaftsabende</a:t>
            </a:r>
          </a:p>
          <a:p>
            <a:pPr lvl="3">
              <a:buFont typeface="Wingdings" panose="05000000000000000000" pitchFamily="2" charset="2"/>
              <a:buChar char="ü"/>
            </a:pPr>
            <a:r>
              <a:rPr lang="de-DE" sz="2000" dirty="0">
                <a:latin typeface="Arial" panose="020B0604020202020204" pitchFamily="34" charset="0"/>
                <a:cs typeface="Arial" panose="020B0604020202020204" pitchFamily="34" charset="0"/>
              </a:rPr>
              <a:t>Berufsinformationstage</a:t>
            </a:r>
          </a:p>
          <a:p>
            <a:pPr lvl="3">
              <a:buFont typeface="Wingdings" panose="05000000000000000000" pitchFamily="2" charset="2"/>
              <a:buChar char="ü"/>
            </a:pPr>
            <a:r>
              <a:rPr lang="de-DE" sz="2000" dirty="0">
                <a:latin typeface="Arial" panose="020B0604020202020204" pitchFamily="34" charset="0"/>
                <a:cs typeface="Arial" panose="020B0604020202020204" pitchFamily="34" charset="0"/>
              </a:rPr>
              <a:t>Sprech-und Beratungstage</a:t>
            </a:r>
          </a:p>
          <a:p>
            <a:pPr lvl="3">
              <a:buFont typeface="Wingdings" panose="05000000000000000000" pitchFamily="2" charset="2"/>
              <a:buChar char="ü"/>
            </a:pPr>
            <a:r>
              <a:rPr lang="de-DE" sz="2000" dirty="0">
                <a:latin typeface="Arial" panose="020B0604020202020204" pitchFamily="34" charset="0"/>
                <a:cs typeface="Arial" panose="020B0604020202020204" pitchFamily="34" charset="0"/>
              </a:rPr>
              <a:t>….</a:t>
            </a:r>
            <a:br>
              <a:rPr lang="de-DE" sz="2000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de-DE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2"/>
            <a:r>
              <a:rPr lang="de-DE" sz="2400" dirty="0">
                <a:latin typeface="Arial" panose="020B0604020202020204" pitchFamily="34" charset="0"/>
                <a:cs typeface="Arial" panose="020B0604020202020204" pitchFamily="34" charset="0"/>
              </a:rPr>
              <a:t>Zentrales Anmeldeverfahren</a:t>
            </a:r>
            <a:br>
              <a:rPr lang="de-DE" sz="2400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de-DE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endParaRPr lang="de-DE" sz="2800" dirty="0"/>
          </a:p>
          <a:p>
            <a:pPr marL="0" indent="0">
              <a:buNone/>
            </a:pPr>
            <a:endParaRPr lang="de-DE" dirty="0"/>
          </a:p>
        </p:txBody>
      </p:sp>
      <p:pic>
        <p:nvPicPr>
          <p:cNvPr id="4" name="Grafik 4">
            <a:extLst>
              <a:ext uri="{FF2B5EF4-FFF2-40B4-BE49-F238E27FC236}">
                <a16:creationId xmlns:a16="http://schemas.microsoft.com/office/drawing/2014/main" id="{D5513586-5773-78FD-9F13-45291D23E904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4108"/>
          <a:stretch/>
        </p:blipFill>
        <p:spPr>
          <a:xfrm>
            <a:off x="9829790" y="123483"/>
            <a:ext cx="2362210" cy="906805"/>
          </a:xfrm>
          <a:prstGeom prst="rect">
            <a:avLst/>
          </a:prstGeom>
        </p:spPr>
      </p:pic>
      <p:sp>
        <p:nvSpPr>
          <p:cNvPr id="5" name="Rechteck 4"/>
          <p:cNvSpPr/>
          <p:nvPr/>
        </p:nvSpPr>
        <p:spPr>
          <a:xfrm>
            <a:off x="838200" y="314551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de-DE" b="1" dirty="0">
                <a:latin typeface="Arial" panose="020B0604020202020204" pitchFamily="34" charset="0"/>
                <a:cs typeface="Arial" panose="020B0604020202020204" pitchFamily="34" charset="0"/>
              </a:rPr>
              <a:t>Arbeitskreis 5</a:t>
            </a:r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e-DE" b="1" dirty="0">
                <a:latin typeface="Arial" panose="020B0604020202020204" pitchFamily="34" charset="0"/>
                <a:cs typeface="Arial" panose="020B0604020202020204" pitchFamily="34" charset="0"/>
              </a:rPr>
              <a:t>für Schüler*innen mit spezifischen Bedarfen 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52078185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8200" y="637716"/>
            <a:ext cx="9409981" cy="1325563"/>
          </a:xfrm>
        </p:spPr>
        <p:txBody>
          <a:bodyPr>
            <a:normAutofit fontScale="90000"/>
          </a:bodyPr>
          <a:lstStyle/>
          <a:p>
            <a:r>
              <a:rPr lang="de-DE" dirty="0">
                <a:solidFill>
                  <a:schemeClr val="accent2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de-DE" dirty="0">
                <a:solidFill>
                  <a:schemeClr val="accent2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e-DE" sz="3100" dirty="0">
                <a:solidFill>
                  <a:schemeClr val="accent2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Handlungsfeld 1 – SEK I Beratung optimieren</a:t>
            </a:r>
            <a:br>
              <a:rPr lang="de-DE" sz="3100" dirty="0">
                <a:solidFill>
                  <a:schemeClr val="accent2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e-DE" sz="3100" b="1" u="sng" dirty="0">
                <a:latin typeface="Arial" panose="020B0604020202020204" pitchFamily="34" charset="0"/>
                <a:cs typeface="Arial" panose="020B0604020202020204" pitchFamily="34" charset="0"/>
              </a:rPr>
              <a:t>Unsere Arbeit für die Schulen der SEK I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4401" y="2121906"/>
            <a:ext cx="9324437" cy="4451421"/>
          </a:xfrm>
        </p:spPr>
        <p:txBody>
          <a:bodyPr>
            <a:normAutofit/>
          </a:bodyPr>
          <a:lstStyle/>
          <a:p>
            <a:pPr marL="914400" lvl="2" indent="0">
              <a:buNone/>
            </a:pPr>
            <a:r>
              <a:rPr lang="de-DE" sz="2400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de-DE" sz="2400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de-DE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endParaRPr lang="de-DE" sz="2800" dirty="0"/>
          </a:p>
          <a:p>
            <a:pPr marL="0" indent="0">
              <a:buNone/>
            </a:pPr>
            <a:endParaRPr lang="de-DE" dirty="0"/>
          </a:p>
        </p:txBody>
      </p:sp>
      <p:pic>
        <p:nvPicPr>
          <p:cNvPr id="4" name="Grafik 4">
            <a:extLst>
              <a:ext uri="{FF2B5EF4-FFF2-40B4-BE49-F238E27FC236}">
                <a16:creationId xmlns:a16="http://schemas.microsoft.com/office/drawing/2014/main" id="{D5513586-5773-78FD-9F13-45291D23E904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4108"/>
          <a:stretch/>
        </p:blipFill>
        <p:spPr>
          <a:xfrm>
            <a:off x="9829790" y="123483"/>
            <a:ext cx="2362210" cy="906805"/>
          </a:xfrm>
          <a:prstGeom prst="rect">
            <a:avLst/>
          </a:prstGeom>
        </p:spPr>
      </p:pic>
      <p:sp>
        <p:nvSpPr>
          <p:cNvPr id="5" name="Rechteck 4"/>
          <p:cNvSpPr/>
          <p:nvPr/>
        </p:nvSpPr>
        <p:spPr>
          <a:xfrm>
            <a:off x="838200" y="314551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de-DE" b="1" dirty="0">
                <a:latin typeface="Arial" panose="020B0604020202020204" pitchFamily="34" charset="0"/>
                <a:cs typeface="Arial" panose="020B0604020202020204" pitchFamily="34" charset="0"/>
              </a:rPr>
              <a:t>Arbeitskreis 5</a:t>
            </a:r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e-DE" b="1" dirty="0">
                <a:latin typeface="Arial" panose="020B0604020202020204" pitchFamily="34" charset="0"/>
                <a:cs typeface="Arial" panose="020B0604020202020204" pitchFamily="34" charset="0"/>
              </a:rPr>
              <a:t>für Schüler*innen mit spezifischen Bedarfen </a:t>
            </a:r>
            <a:endParaRPr lang="de-DE" dirty="0"/>
          </a:p>
        </p:txBody>
      </p:sp>
      <p:pic>
        <p:nvPicPr>
          <p:cNvPr id="9" name="Grafik 8" descr="Ein Bild, das Im Haus, Kleidung, Wand, Tisch enthält.&#10;&#10;Automatisch generierte Beschreibung">
            <a:extLst>
              <a:ext uri="{FF2B5EF4-FFF2-40B4-BE49-F238E27FC236}">
                <a16:creationId xmlns:a16="http://schemas.microsoft.com/office/drawing/2014/main" id="{B3ECCFB2-0E8B-C66E-71AC-D2C5688A27A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3916" y="2235493"/>
            <a:ext cx="4931746" cy="3698809"/>
          </a:xfrm>
          <a:prstGeom prst="rect">
            <a:avLst/>
          </a:prstGeom>
        </p:spPr>
      </p:pic>
      <p:pic>
        <p:nvPicPr>
          <p:cNvPr id="11" name="Grafik 10" descr="Ein Bild, das Im Haus, Wand, Mobiliar, Person enthält.&#10;&#10;Automatisch generierte Beschreibung">
            <a:extLst>
              <a:ext uri="{FF2B5EF4-FFF2-40B4-BE49-F238E27FC236}">
                <a16:creationId xmlns:a16="http://schemas.microsoft.com/office/drawing/2014/main" id="{98FA9854-C676-F8AF-348A-A572D7AABD3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6794" y="2235494"/>
            <a:ext cx="4931745" cy="36988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670718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55452" y="796344"/>
            <a:ext cx="10583174" cy="1325563"/>
          </a:xfrm>
        </p:spPr>
        <p:txBody>
          <a:bodyPr>
            <a:normAutofit fontScale="90000"/>
          </a:bodyPr>
          <a:lstStyle/>
          <a:p>
            <a:r>
              <a:rPr lang="de-DE" dirty="0"/>
              <a:t/>
            </a:r>
            <a:br>
              <a:rPr lang="de-DE" dirty="0"/>
            </a:br>
            <a:r>
              <a:rPr lang="de-DE" sz="3100" dirty="0">
                <a:solidFill>
                  <a:srgbClr val="ED7D31">
                    <a:lumMod val="60000"/>
                    <a:lumOff val="4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Handlungsfeld 2 – Netzwerke ausbauen</a:t>
            </a:r>
            <a:r>
              <a:rPr lang="de-DE" dirty="0"/>
              <a:t/>
            </a:r>
            <a:br>
              <a:rPr lang="de-DE" dirty="0"/>
            </a:br>
            <a:r>
              <a:rPr lang="de-DE" sz="4000" b="1" u="sng" dirty="0">
                <a:latin typeface="Arial" panose="020B0604020202020204" pitchFamily="34" charset="0"/>
                <a:cs typeface="Arial" panose="020B0604020202020204" pitchFamily="34" charset="0"/>
              </a:rPr>
              <a:t>Unsere Arbeit für Kooperationspartner*innen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-172528" y="2467155"/>
            <a:ext cx="12364528" cy="3778370"/>
          </a:xfrm>
        </p:spPr>
        <p:txBody>
          <a:bodyPr>
            <a:normAutofit/>
          </a:bodyPr>
          <a:lstStyle/>
          <a:p>
            <a:pPr lvl="2"/>
            <a:r>
              <a:rPr lang="de-DE" sz="2400" dirty="0">
                <a:latin typeface="Arial" panose="020B0604020202020204" pitchFamily="34" charset="0"/>
                <a:cs typeface="Arial" panose="020B0604020202020204" pitchFamily="34" charset="0"/>
              </a:rPr>
              <a:t>Beratungsstelle des Jugendamtes (Beratungsstelle für arbeitslose Jugendliche)</a:t>
            </a:r>
            <a:br>
              <a:rPr lang="de-DE" sz="2400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de-DE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2"/>
            <a:r>
              <a:rPr lang="de-DE" sz="2400" dirty="0">
                <a:latin typeface="Arial" panose="020B0604020202020204" pitchFamily="34" charset="0"/>
                <a:cs typeface="Arial" panose="020B0604020202020204" pitchFamily="34" charset="0"/>
              </a:rPr>
              <a:t>KI (Kommunales Integrationszentrum)</a:t>
            </a:r>
          </a:p>
          <a:p>
            <a:pPr lvl="2"/>
            <a:endParaRPr lang="de-DE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2"/>
            <a:r>
              <a:rPr lang="de-DE" sz="2400" dirty="0">
                <a:latin typeface="Arial" panose="020B0604020202020204" pitchFamily="34" charset="0"/>
                <a:cs typeface="Arial" panose="020B0604020202020204" pitchFamily="34" charset="0"/>
              </a:rPr>
              <a:t>Agentur für Arbeit </a:t>
            </a:r>
          </a:p>
          <a:p>
            <a:pPr lvl="2"/>
            <a:endParaRPr lang="de-DE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2"/>
            <a:r>
              <a:rPr lang="de-DE" sz="2400" dirty="0">
                <a:latin typeface="Arial" panose="020B0604020202020204" pitchFamily="34" charset="0"/>
                <a:cs typeface="Arial" panose="020B0604020202020204" pitchFamily="34" charset="0"/>
              </a:rPr>
              <a:t>…</a:t>
            </a:r>
          </a:p>
          <a:p>
            <a:pPr lvl="2"/>
            <a:endParaRPr lang="de-DE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914400" lvl="2" indent="0">
              <a:buNone/>
            </a:pPr>
            <a:endParaRPr lang="de-DE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endParaRPr lang="de-DE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de-D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Grafik 4">
            <a:extLst>
              <a:ext uri="{FF2B5EF4-FFF2-40B4-BE49-F238E27FC236}">
                <a16:creationId xmlns:a16="http://schemas.microsoft.com/office/drawing/2014/main" id="{D5513586-5773-78FD-9F13-45291D23E904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4108"/>
          <a:stretch/>
        </p:blipFill>
        <p:spPr>
          <a:xfrm>
            <a:off x="9829790" y="123483"/>
            <a:ext cx="2362210" cy="906805"/>
          </a:xfrm>
          <a:prstGeom prst="rect">
            <a:avLst/>
          </a:prstGeom>
        </p:spPr>
      </p:pic>
      <p:sp>
        <p:nvSpPr>
          <p:cNvPr id="5" name="Rechteck 4"/>
          <p:cNvSpPr/>
          <p:nvPr/>
        </p:nvSpPr>
        <p:spPr>
          <a:xfrm>
            <a:off x="838200" y="314551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de-DE" b="1" dirty="0">
                <a:latin typeface="Arial" panose="020B0604020202020204" pitchFamily="34" charset="0"/>
                <a:cs typeface="Arial" panose="020B0604020202020204" pitchFamily="34" charset="0"/>
              </a:rPr>
              <a:t>Arbeitskreis 5</a:t>
            </a:r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e-DE" b="1" dirty="0">
                <a:latin typeface="Arial" panose="020B0604020202020204" pitchFamily="34" charset="0"/>
                <a:cs typeface="Arial" panose="020B0604020202020204" pitchFamily="34" charset="0"/>
              </a:rPr>
              <a:t>für Schüler*innen mit spezifischen Bedarfen 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54629416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55452" y="796344"/>
            <a:ext cx="10583174" cy="1325563"/>
          </a:xfrm>
        </p:spPr>
        <p:txBody>
          <a:bodyPr>
            <a:normAutofit fontScale="90000"/>
          </a:bodyPr>
          <a:lstStyle/>
          <a:p>
            <a:r>
              <a:rPr lang="de-DE" dirty="0"/>
              <a:t/>
            </a:r>
            <a:br>
              <a:rPr lang="de-DE" dirty="0"/>
            </a:br>
            <a:r>
              <a:rPr lang="de-DE" sz="3100" dirty="0">
                <a:solidFill>
                  <a:srgbClr val="ED7D31">
                    <a:lumMod val="60000"/>
                    <a:lumOff val="4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Handlungsfeld 2 – Netzwerke ausbauen</a:t>
            </a:r>
            <a:r>
              <a:rPr lang="de-DE" dirty="0"/>
              <a:t/>
            </a:r>
            <a:br>
              <a:rPr lang="de-DE" dirty="0"/>
            </a:br>
            <a:r>
              <a:rPr lang="de-DE" sz="4000" b="1" u="sng" dirty="0">
                <a:latin typeface="Arial" panose="020B0604020202020204" pitchFamily="34" charset="0"/>
                <a:cs typeface="Arial" panose="020B0604020202020204" pitchFamily="34" charset="0"/>
              </a:rPr>
              <a:t>Unsere Arbeit für Kooperationspartner*innen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-172528" y="2467155"/>
            <a:ext cx="12364528" cy="3778370"/>
          </a:xfrm>
        </p:spPr>
        <p:txBody>
          <a:bodyPr>
            <a:normAutofit/>
          </a:bodyPr>
          <a:lstStyle/>
          <a:p>
            <a:pPr marL="914400" lvl="2" indent="0">
              <a:buNone/>
            </a:pPr>
            <a:endParaRPr lang="de-DE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914400" lvl="2" indent="0">
              <a:buNone/>
            </a:pPr>
            <a:endParaRPr lang="de-DE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endParaRPr lang="de-DE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de-D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Grafik 4">
            <a:extLst>
              <a:ext uri="{FF2B5EF4-FFF2-40B4-BE49-F238E27FC236}">
                <a16:creationId xmlns:a16="http://schemas.microsoft.com/office/drawing/2014/main" id="{D5513586-5773-78FD-9F13-45291D23E904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4108"/>
          <a:stretch/>
        </p:blipFill>
        <p:spPr>
          <a:xfrm>
            <a:off x="9829790" y="123483"/>
            <a:ext cx="2362210" cy="906805"/>
          </a:xfrm>
          <a:prstGeom prst="rect">
            <a:avLst/>
          </a:prstGeom>
        </p:spPr>
      </p:pic>
      <p:sp>
        <p:nvSpPr>
          <p:cNvPr id="5" name="Rechteck 4"/>
          <p:cNvSpPr/>
          <p:nvPr/>
        </p:nvSpPr>
        <p:spPr>
          <a:xfrm>
            <a:off x="838200" y="314551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de-DE" b="1" dirty="0">
                <a:latin typeface="Arial" panose="020B0604020202020204" pitchFamily="34" charset="0"/>
                <a:cs typeface="Arial" panose="020B0604020202020204" pitchFamily="34" charset="0"/>
              </a:rPr>
              <a:t>Arbeitskreis 5</a:t>
            </a:r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e-DE" b="1" dirty="0">
                <a:latin typeface="Arial" panose="020B0604020202020204" pitchFamily="34" charset="0"/>
                <a:cs typeface="Arial" panose="020B0604020202020204" pitchFamily="34" charset="0"/>
              </a:rPr>
              <a:t>für Schüler*innen mit spezifischen Bedarfen </a:t>
            </a:r>
            <a:endParaRPr lang="de-DE" dirty="0"/>
          </a:p>
        </p:txBody>
      </p:sp>
      <p:pic>
        <p:nvPicPr>
          <p:cNvPr id="7" name="Grafik 6" descr="Ein Bild, das Kleidung, Im Haus, Wand, Person enthält.&#10;&#10;Automatisch generierte Beschreibung">
            <a:extLst>
              <a:ext uri="{FF2B5EF4-FFF2-40B4-BE49-F238E27FC236}">
                <a16:creationId xmlns:a16="http://schemas.microsoft.com/office/drawing/2014/main" id="{C71C6005-1791-DA6B-59FF-E3639B1AB69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5452" y="2397749"/>
            <a:ext cx="5130368" cy="3847776"/>
          </a:xfrm>
          <a:prstGeom prst="rect">
            <a:avLst/>
          </a:prstGeom>
        </p:spPr>
      </p:pic>
      <p:pic>
        <p:nvPicPr>
          <p:cNvPr id="9" name="Grafik 8" descr="Ein Bild, das Im Haus, Wand, Kleidung, Person enthält.&#10;&#10;Automatisch generierte Beschreibung">
            <a:extLst>
              <a:ext uri="{FF2B5EF4-FFF2-40B4-BE49-F238E27FC236}">
                <a16:creationId xmlns:a16="http://schemas.microsoft.com/office/drawing/2014/main" id="{79EC3221-603E-8EAB-3882-4455225B2CA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06182" y="2389316"/>
            <a:ext cx="5141612" cy="38562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597033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01442" y="0"/>
            <a:ext cx="10515600" cy="1325563"/>
          </a:xfrm>
        </p:spPr>
        <p:txBody>
          <a:bodyPr>
            <a:normAutofit/>
          </a:bodyPr>
          <a:lstStyle/>
          <a:p>
            <a:r>
              <a:rPr lang="de-DE" sz="2000" b="1" dirty="0">
                <a:latin typeface="Arial" panose="020B0604020202020204" pitchFamily="34" charset="0"/>
                <a:cs typeface="Arial" panose="020B0604020202020204" pitchFamily="34" charset="0"/>
              </a:rPr>
              <a:t>Arbeitskreis 5</a:t>
            </a:r>
            <a:r>
              <a:rPr lang="de-DE" sz="2000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de-DE" sz="20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e-DE" sz="2000" b="1" dirty="0">
                <a:latin typeface="Arial" panose="020B0604020202020204" pitchFamily="34" charset="0"/>
                <a:cs typeface="Arial" panose="020B0604020202020204" pitchFamily="34" charset="0"/>
              </a:rPr>
              <a:t>für Schüler*innen mit spezifischen Bedarfen </a:t>
            </a:r>
            <a:endParaRPr lang="de-DE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501442" y="1325563"/>
            <a:ext cx="10876472" cy="5165925"/>
          </a:xfrm>
        </p:spPr>
        <p:txBody>
          <a:bodyPr>
            <a:normAutofit/>
          </a:bodyPr>
          <a:lstStyle/>
          <a:p>
            <a:pPr marL="0" lvl="0" indent="0">
              <a:buNone/>
            </a:pPr>
            <a:r>
              <a:rPr lang="de-DE" sz="2400" dirty="0">
                <a:solidFill>
                  <a:schemeClr val="accent2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Handlungsfeld 3 – Perspektiven schaffen </a:t>
            </a:r>
            <a:endParaRPr lang="de-DE" sz="2400" b="1" u="sng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0" indent="0">
              <a:lnSpc>
                <a:spcPct val="120000"/>
              </a:lnSpc>
              <a:spcBef>
                <a:spcPts val="1600"/>
              </a:spcBef>
              <a:spcAft>
                <a:spcPts val="1200"/>
              </a:spcAft>
              <a:buNone/>
            </a:pPr>
            <a:r>
              <a:rPr lang="de-DE" sz="2400" b="1" u="sng" dirty="0">
                <a:latin typeface="Arial" panose="020B0604020202020204" pitchFamily="34" charset="0"/>
                <a:cs typeface="Arial" panose="020B0604020202020204" pitchFamily="34" charset="0"/>
              </a:rPr>
              <a:t>Initiierung weiterer Angebote für Schüler*innen mit besonderen Bedarfen</a:t>
            </a:r>
          </a:p>
          <a:p>
            <a:pPr marL="0" lvl="0" indent="0">
              <a:lnSpc>
                <a:spcPct val="120000"/>
              </a:lnSpc>
              <a:spcBef>
                <a:spcPts val="1600"/>
              </a:spcBef>
              <a:spcAft>
                <a:spcPts val="1200"/>
              </a:spcAft>
              <a:buNone/>
            </a:pPr>
            <a:r>
              <a:rPr lang="de-DE" sz="2400" b="1" dirty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seit Schuljahr 23/24:</a:t>
            </a:r>
            <a:endParaRPr lang="de-DE" sz="2400" b="1" u="sng" dirty="0">
              <a:solidFill>
                <a:schemeClr val="accent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0" indent="0">
              <a:buNone/>
            </a:pPr>
            <a:r>
              <a:rPr lang="de-DE" sz="1800" dirty="0">
                <a:latin typeface="Arial" panose="020B0604020202020204" pitchFamily="34" charset="0"/>
                <a:cs typeface="Arial" panose="020B0604020202020204" pitchFamily="34" charset="0"/>
              </a:rPr>
              <a:t>1. Abbrecher*innen aus Maßnahmen (AV Teilzeit)/ vollzeitschulischen Bildungsgängen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de-DE" sz="1800" dirty="0">
                <a:latin typeface="Arial" panose="020B0604020202020204" pitchFamily="34" charset="0"/>
                <a:cs typeface="Arial" panose="020B0604020202020204" pitchFamily="34" charset="0"/>
              </a:rPr>
              <a:t> Freiwilliges, modularisiertes Angebot in einer Extra-Klasse an der Elly-Heuss-Knapp-Schule (</a:t>
            </a:r>
            <a:r>
              <a:rPr lang="de-DE" sz="1800" b="1" dirty="0">
                <a:latin typeface="Arial" panose="020B0604020202020204" pitchFamily="34" charset="0"/>
                <a:cs typeface="Arial" panose="020B0604020202020204" pitchFamily="34" charset="0"/>
              </a:rPr>
              <a:t>AVMB</a:t>
            </a:r>
            <a:r>
              <a:rPr lang="de-DE" sz="1800" dirty="0">
                <a:latin typeface="Arial" panose="020B0604020202020204" pitchFamily="34" charset="0"/>
                <a:cs typeface="Arial" panose="020B0604020202020204" pitchFamily="34" charset="0"/>
              </a:rPr>
              <a:t>), Kooperation mit AK2 (</a:t>
            </a:r>
            <a:r>
              <a:rPr lang="de-DE" sz="1800" dirty="0" err="1">
                <a:latin typeface="Arial" panose="020B0604020202020204" pitchFamily="34" charset="0"/>
                <a:cs typeface="Arial" panose="020B0604020202020204" pitchFamily="34" charset="0"/>
              </a:rPr>
              <a:t>SoWiTec</a:t>
            </a:r>
            <a:r>
              <a:rPr lang="de-DE" sz="1800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pPr marL="457200" lvl="1" indent="0">
              <a:buNone/>
            </a:pPr>
            <a:endParaRPr lang="de-DE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lvl="1" indent="0">
              <a:buNone/>
            </a:pPr>
            <a:endParaRPr lang="de-DE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de-DE" dirty="0"/>
          </a:p>
        </p:txBody>
      </p:sp>
      <p:pic>
        <p:nvPicPr>
          <p:cNvPr id="4" name="Grafik 1901325611" descr="Ein Bild, das Grafiken, Logo, Symbol, Schrift enthält.&#10;&#10;Automatisch generierte Beschreibu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4109"/>
          <a:stretch>
            <a:fillRect/>
          </a:stretch>
        </p:blipFill>
        <p:spPr bwMode="auto">
          <a:xfrm>
            <a:off x="9069407" y="75296"/>
            <a:ext cx="2887196" cy="9734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9768568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718</Words>
  <Application>Microsoft Office PowerPoint</Application>
  <PresentationFormat>Breitbild</PresentationFormat>
  <Paragraphs>155</Paragraphs>
  <Slides>16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6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16</vt:i4>
      </vt:variant>
    </vt:vector>
  </HeadingPairs>
  <TitlesOfParts>
    <vt:vector size="23" baseType="lpstr">
      <vt:lpstr>Arial</vt:lpstr>
      <vt:lpstr>Calibri</vt:lpstr>
      <vt:lpstr>Calibri Light</vt:lpstr>
      <vt:lpstr>Myriad Web Pro</vt:lpstr>
      <vt:lpstr>Times New Roman</vt:lpstr>
      <vt:lpstr>Wingdings</vt:lpstr>
      <vt:lpstr>Office</vt:lpstr>
      <vt:lpstr> Zentralstelle für Mentoring   RBZ Düsseldorf</vt:lpstr>
      <vt:lpstr>Arbeitskreis 5 für Schüler*innen mit spezifischen Bedarfen </vt:lpstr>
      <vt:lpstr> Ziele unserer Arbeit </vt:lpstr>
      <vt:lpstr> Unsere Arbeit für die Lernenden </vt:lpstr>
      <vt:lpstr> Handlungsfeld 1 – SEK I Beratung optimieren Unsere Arbeit für die Schulen der SEK I</vt:lpstr>
      <vt:lpstr> Handlungsfeld 1 – SEK I Beratung optimieren Unsere Arbeit für die Schulen der SEK I</vt:lpstr>
      <vt:lpstr> Handlungsfeld 2 – Netzwerke ausbauen Unsere Arbeit für Kooperationspartner*innen</vt:lpstr>
      <vt:lpstr> Handlungsfeld 2 – Netzwerke ausbauen Unsere Arbeit für Kooperationspartner*innen</vt:lpstr>
      <vt:lpstr>Arbeitskreis 5 für Schüler*innen mit spezifischen Bedarfen </vt:lpstr>
      <vt:lpstr>Arbeitskreis 5 für Schüler*innen mit spezifischen Bedarfen </vt:lpstr>
      <vt:lpstr>Arbeitskreis 5 für Schüler*innen mit spezifischen Bedarfen </vt:lpstr>
      <vt:lpstr>Ziele der Ausbildungsvorbereitung</vt:lpstr>
      <vt:lpstr>Struktur der Klassen</vt:lpstr>
      <vt:lpstr> Schwerpunkte der Berufskollegs:</vt:lpstr>
      <vt:lpstr> </vt:lpstr>
      <vt:lpstr>Arbeitskreis 5 für Schüler*innen mit spezifischen Bedarfen </vt:lpstr>
    </vt:vector>
  </TitlesOfParts>
  <Company>ITK Rheinland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Kurzvorstellung Arbeitskreis</dc:title>
  <dc:creator>Zedlitz-Neukirch, Sabine</dc:creator>
  <cp:lastModifiedBy>user</cp:lastModifiedBy>
  <cp:revision>31</cp:revision>
  <dcterms:created xsi:type="dcterms:W3CDTF">2023-03-17T09:33:23Z</dcterms:created>
  <dcterms:modified xsi:type="dcterms:W3CDTF">2024-03-15T08:25:10Z</dcterms:modified>
</cp:coreProperties>
</file>